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15" r:id="rId2"/>
    <p:sldId id="256" r:id="rId3"/>
    <p:sldId id="416" r:id="rId4"/>
    <p:sldId id="291" r:id="rId5"/>
    <p:sldId id="296" r:id="rId6"/>
    <p:sldId id="423" r:id="rId7"/>
    <p:sldId id="426" r:id="rId8"/>
    <p:sldId id="424" r:id="rId9"/>
    <p:sldId id="258" r:id="rId10"/>
    <p:sldId id="300" r:id="rId11"/>
    <p:sldId id="295" r:id="rId12"/>
    <p:sldId id="345" r:id="rId13"/>
    <p:sldId id="298" r:id="rId14"/>
    <p:sldId id="413" r:id="rId15"/>
    <p:sldId id="301" r:id="rId16"/>
    <p:sldId id="302" r:id="rId17"/>
    <p:sldId id="304" r:id="rId18"/>
    <p:sldId id="305" r:id="rId19"/>
    <p:sldId id="316" r:id="rId20"/>
    <p:sldId id="318" r:id="rId21"/>
    <p:sldId id="348" r:id="rId22"/>
    <p:sldId id="328" r:id="rId23"/>
    <p:sldId id="338" r:id="rId24"/>
    <p:sldId id="340" r:id="rId25"/>
    <p:sldId id="337" r:id="rId26"/>
    <p:sldId id="341" r:id="rId27"/>
    <p:sldId id="336" r:id="rId28"/>
    <p:sldId id="330" r:id="rId29"/>
    <p:sldId id="335" r:id="rId30"/>
    <p:sldId id="430" r:id="rId31"/>
    <p:sldId id="351" r:id="rId32"/>
    <p:sldId id="427" r:id="rId33"/>
    <p:sldId id="428" r:id="rId34"/>
    <p:sldId id="257" r:id="rId35"/>
    <p:sldId id="417" r:id="rId36"/>
    <p:sldId id="419" r:id="rId37"/>
    <p:sldId id="420" r:id="rId38"/>
    <p:sldId id="422" r:id="rId39"/>
    <p:sldId id="275" r:id="rId40"/>
    <p:sldId id="411" r:id="rId41"/>
    <p:sldId id="431" r:id="rId42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09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>
        <p:scale>
          <a:sx n="50" d="100"/>
          <a:sy n="50" d="100"/>
        </p:scale>
        <p:origin x="3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6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B1694-9FCA-4633-B7AB-066FA292B49B}" type="doc">
      <dgm:prSet loTypeId="urn:microsoft.com/office/officeart/2005/8/layout/pList2" loCatId="list" qsTypeId="urn:microsoft.com/office/officeart/2005/8/quickstyle/simple1" qsCatId="simple" csTypeId="urn:microsoft.com/office/officeart/2005/8/colors/accent2_5" csCatId="accent2" phldr="1"/>
      <dgm:spPr/>
    </dgm:pt>
    <dgm:pt modelId="{454111D8-F600-4C11-9B17-D7A92F0343FE}">
      <dgm:prSet/>
      <dgm:spPr/>
      <dgm:t>
        <a:bodyPr/>
        <a:lstStyle/>
        <a:p>
          <a:r>
            <a:rPr lang="es-DO" dirty="0"/>
            <a:t>1.Es posible lograr la igualdad salarial entre hombres y mujeres en el marco de un Estado patriarcal?.  En el cual los marcos legales, la institucionalidad, la cultura política esta pensada desde el poder y la lógica patriarcal?</a:t>
          </a:r>
        </a:p>
      </dgm:t>
    </dgm:pt>
    <dgm:pt modelId="{42D9401A-7C56-47A1-8D42-D06DEAB0C595}" type="parTrans" cxnId="{E16CF8D3-4B79-4AC2-ACC5-AAD7EA4F68C9}">
      <dgm:prSet/>
      <dgm:spPr/>
      <dgm:t>
        <a:bodyPr/>
        <a:lstStyle/>
        <a:p>
          <a:endParaRPr lang="es-DO"/>
        </a:p>
      </dgm:t>
    </dgm:pt>
    <dgm:pt modelId="{01F09E3D-416A-47BF-A939-4DADD5EEFF0D}" type="sibTrans" cxnId="{E16CF8D3-4B79-4AC2-ACC5-AAD7EA4F68C9}">
      <dgm:prSet/>
      <dgm:spPr/>
      <dgm:t>
        <a:bodyPr/>
        <a:lstStyle/>
        <a:p>
          <a:endParaRPr lang="es-DO"/>
        </a:p>
      </dgm:t>
    </dgm:pt>
    <dgm:pt modelId="{A0580CA9-2105-425E-A4B1-1FCA1AEC9289}">
      <dgm:prSet custT="1"/>
      <dgm:spPr/>
      <dgm:t>
        <a:bodyPr/>
        <a:lstStyle/>
        <a:p>
          <a:r>
            <a:rPr lang="es-DO" sz="1800" dirty="0"/>
            <a:t>2.¿</a:t>
          </a:r>
          <a:r>
            <a:rPr lang="es-DO" sz="2400" dirty="0"/>
            <a:t>Es suficiente establecer en las Constituciones y los marcos legales  la igualdad de oportunidad de hombres y mujeres</a:t>
          </a:r>
          <a:r>
            <a:rPr lang="es-DO" sz="2000" dirty="0"/>
            <a:t>?</a:t>
          </a:r>
          <a:endParaRPr lang="es-DO" sz="1800" dirty="0"/>
        </a:p>
      </dgm:t>
    </dgm:pt>
    <dgm:pt modelId="{B28BB937-819C-40DD-B6DC-C831C8DC6758}" type="parTrans" cxnId="{0C7FBDD4-EF22-435A-B66C-AC3631291389}">
      <dgm:prSet/>
      <dgm:spPr/>
      <dgm:t>
        <a:bodyPr/>
        <a:lstStyle/>
        <a:p>
          <a:endParaRPr lang="es-DO"/>
        </a:p>
      </dgm:t>
    </dgm:pt>
    <dgm:pt modelId="{B8484F5E-1AD2-4BA5-9D9A-6BFAC94EFB6E}" type="sibTrans" cxnId="{0C7FBDD4-EF22-435A-B66C-AC3631291389}">
      <dgm:prSet/>
      <dgm:spPr/>
      <dgm:t>
        <a:bodyPr/>
        <a:lstStyle/>
        <a:p>
          <a:endParaRPr lang="es-DO"/>
        </a:p>
      </dgm:t>
    </dgm:pt>
    <dgm:pt modelId="{C1CE75F2-CA1A-4049-81AB-6BD2CC9FA10F}">
      <dgm:prSet custT="1"/>
      <dgm:spPr/>
      <dgm:t>
        <a:bodyPr/>
        <a:lstStyle/>
        <a:p>
          <a:r>
            <a:rPr lang="es-DO" sz="1800" dirty="0"/>
            <a:t>3.¿</a:t>
          </a:r>
          <a:r>
            <a:rPr lang="es-DO" sz="2000" dirty="0"/>
            <a:t>Cuántos años nos llevará para que las mujeres obtengamos la igualdad en el trabajo, la paridad salarial  y para ocupar igual numero de puestos en Juntas Directivas? </a:t>
          </a:r>
          <a:endParaRPr lang="es-DO" sz="1800" dirty="0"/>
        </a:p>
      </dgm:t>
    </dgm:pt>
    <dgm:pt modelId="{7E90B0E5-27E0-49C5-ADA6-39D7EDD6D55B}" type="parTrans" cxnId="{33FF941A-7C2D-4710-9947-6FE31A4DD012}">
      <dgm:prSet/>
      <dgm:spPr/>
      <dgm:t>
        <a:bodyPr/>
        <a:lstStyle/>
        <a:p>
          <a:endParaRPr lang="es-DO"/>
        </a:p>
      </dgm:t>
    </dgm:pt>
    <dgm:pt modelId="{31ABA9AC-13FA-4B00-AF7F-4B76C48F2276}" type="sibTrans" cxnId="{33FF941A-7C2D-4710-9947-6FE31A4DD012}">
      <dgm:prSet/>
      <dgm:spPr/>
      <dgm:t>
        <a:bodyPr/>
        <a:lstStyle/>
        <a:p>
          <a:endParaRPr lang="es-DO"/>
        </a:p>
      </dgm:t>
    </dgm:pt>
    <dgm:pt modelId="{1920EFC4-22AD-4267-97CB-BE57CD727236}" type="pres">
      <dgm:prSet presAssocID="{D0CB1694-9FCA-4633-B7AB-066FA292B49B}" presName="Name0" presStyleCnt="0">
        <dgm:presLayoutVars>
          <dgm:dir/>
          <dgm:resizeHandles val="exact"/>
        </dgm:presLayoutVars>
      </dgm:prSet>
      <dgm:spPr/>
    </dgm:pt>
    <dgm:pt modelId="{CC04C6FE-FE44-412B-BBB8-205007EE3559}" type="pres">
      <dgm:prSet presAssocID="{D0CB1694-9FCA-4633-B7AB-066FA292B49B}" presName="bkgdShp" presStyleLbl="alignAccFollowNode1" presStyleIdx="0" presStyleCnt="1"/>
      <dgm:spPr/>
    </dgm:pt>
    <dgm:pt modelId="{87F0CE2F-5B08-4641-BFF1-BADFE8C65E9D}" type="pres">
      <dgm:prSet presAssocID="{D0CB1694-9FCA-4633-B7AB-066FA292B49B}" presName="linComp" presStyleCnt="0"/>
      <dgm:spPr/>
    </dgm:pt>
    <dgm:pt modelId="{9916CB43-ED08-420C-A3C2-F0F3545DD435}" type="pres">
      <dgm:prSet presAssocID="{454111D8-F600-4C11-9B17-D7A92F0343FE}" presName="compNode" presStyleCnt="0"/>
      <dgm:spPr/>
    </dgm:pt>
    <dgm:pt modelId="{F5E10FA1-E0C3-4617-B198-3CBC2A73B381}" type="pres">
      <dgm:prSet presAssocID="{454111D8-F600-4C11-9B17-D7A92F0343FE}" presName="node" presStyleLbl="node1" presStyleIdx="0" presStyleCnt="3">
        <dgm:presLayoutVars>
          <dgm:bulletEnabled val="1"/>
        </dgm:presLayoutVars>
      </dgm:prSet>
      <dgm:spPr/>
    </dgm:pt>
    <dgm:pt modelId="{70CB154F-B909-4269-961B-2BCA7251EE88}" type="pres">
      <dgm:prSet presAssocID="{454111D8-F600-4C11-9B17-D7A92F0343FE}" presName="invisiNode" presStyleLbl="node1" presStyleIdx="0" presStyleCnt="3"/>
      <dgm:spPr/>
    </dgm:pt>
    <dgm:pt modelId="{575A978F-3066-4B6F-B900-71EBD72EDFEA}" type="pres">
      <dgm:prSet presAssocID="{454111D8-F600-4C11-9B17-D7A92F0343F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C30A9B5A-21E1-4477-98A3-650B688001AB}" type="pres">
      <dgm:prSet presAssocID="{01F09E3D-416A-47BF-A939-4DADD5EEFF0D}" presName="sibTrans" presStyleLbl="sibTrans2D1" presStyleIdx="0" presStyleCnt="0"/>
      <dgm:spPr/>
    </dgm:pt>
    <dgm:pt modelId="{EF144191-272D-419B-BF62-46F952E682BB}" type="pres">
      <dgm:prSet presAssocID="{A0580CA9-2105-425E-A4B1-1FCA1AEC9289}" presName="compNode" presStyleCnt="0"/>
      <dgm:spPr/>
    </dgm:pt>
    <dgm:pt modelId="{A73FA055-75A4-4470-AD8E-B8A6B6D9AFB9}" type="pres">
      <dgm:prSet presAssocID="{A0580CA9-2105-425E-A4B1-1FCA1AEC9289}" presName="node" presStyleLbl="node1" presStyleIdx="1" presStyleCnt="3">
        <dgm:presLayoutVars>
          <dgm:bulletEnabled val="1"/>
        </dgm:presLayoutVars>
      </dgm:prSet>
      <dgm:spPr/>
    </dgm:pt>
    <dgm:pt modelId="{7D49BE2D-F0DA-491A-BB6C-330F45405948}" type="pres">
      <dgm:prSet presAssocID="{A0580CA9-2105-425E-A4B1-1FCA1AEC9289}" presName="invisiNode" presStyleLbl="node1" presStyleIdx="1" presStyleCnt="3"/>
      <dgm:spPr/>
    </dgm:pt>
    <dgm:pt modelId="{AEDA0830-048A-4280-A3E0-859762BC72A0}" type="pres">
      <dgm:prSet presAssocID="{A0580CA9-2105-425E-A4B1-1FCA1AEC9289}" presName="imagNode" presStyleLbl="fgImgPlace1" presStyleIdx="1" presStyleCnt="3" custScaleX="91923" custScaleY="108585" custLinFactNeighborY="-519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0" b="-30000"/>
          </a:stretch>
        </a:blipFill>
      </dgm:spPr>
      <dgm:extLst>
        <a:ext uri="{E40237B7-FDA0-4F09-8148-C483321AD2D9}">
          <dgm14:cNvPr xmlns:dgm14="http://schemas.microsoft.com/office/drawing/2010/diagram" id="0" name="" descr="Dos mujeres"/>
        </a:ext>
      </dgm:extLst>
    </dgm:pt>
    <dgm:pt modelId="{34ABD9C5-9133-433D-8DCD-3177D58195E9}" type="pres">
      <dgm:prSet presAssocID="{B8484F5E-1AD2-4BA5-9D9A-6BFAC94EFB6E}" presName="sibTrans" presStyleLbl="sibTrans2D1" presStyleIdx="0" presStyleCnt="0"/>
      <dgm:spPr/>
    </dgm:pt>
    <dgm:pt modelId="{85737009-FBB9-46AF-95B4-0076075058D0}" type="pres">
      <dgm:prSet presAssocID="{C1CE75F2-CA1A-4049-81AB-6BD2CC9FA10F}" presName="compNode" presStyleCnt="0"/>
      <dgm:spPr/>
    </dgm:pt>
    <dgm:pt modelId="{66B08804-5645-4A57-B46E-BA10B015E9C7}" type="pres">
      <dgm:prSet presAssocID="{C1CE75F2-CA1A-4049-81AB-6BD2CC9FA10F}" presName="node" presStyleLbl="node1" presStyleIdx="2" presStyleCnt="3">
        <dgm:presLayoutVars>
          <dgm:bulletEnabled val="1"/>
        </dgm:presLayoutVars>
      </dgm:prSet>
      <dgm:spPr/>
    </dgm:pt>
    <dgm:pt modelId="{973BAC80-A748-4D2F-B3CE-6B4A65C00577}" type="pres">
      <dgm:prSet presAssocID="{C1CE75F2-CA1A-4049-81AB-6BD2CC9FA10F}" presName="invisiNode" presStyleLbl="node1" presStyleIdx="2" presStyleCnt="3"/>
      <dgm:spPr/>
    </dgm:pt>
    <dgm:pt modelId="{CB902D3B-D2FA-4778-957A-B643B87428AC}" type="pres">
      <dgm:prSet presAssocID="{C1CE75F2-CA1A-4049-81AB-6BD2CC9FA10F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8000" b="-58000"/>
          </a:stretch>
        </a:blipFill>
      </dgm:spPr>
      <dgm:extLst>
        <a:ext uri="{E40237B7-FDA0-4F09-8148-C483321AD2D9}">
          <dgm14:cNvPr xmlns:dgm14="http://schemas.microsoft.com/office/drawing/2010/diagram" id="0" name="" descr="Huella"/>
        </a:ext>
      </dgm:extLst>
    </dgm:pt>
  </dgm:ptLst>
  <dgm:cxnLst>
    <dgm:cxn modelId="{FBD70103-63FF-4EB9-B72F-C2A55CDAC506}" type="presOf" srcId="{A0580CA9-2105-425E-A4B1-1FCA1AEC9289}" destId="{A73FA055-75A4-4470-AD8E-B8A6B6D9AFB9}" srcOrd="0" destOrd="0" presId="urn:microsoft.com/office/officeart/2005/8/layout/pList2"/>
    <dgm:cxn modelId="{33FF941A-7C2D-4710-9947-6FE31A4DD012}" srcId="{D0CB1694-9FCA-4633-B7AB-066FA292B49B}" destId="{C1CE75F2-CA1A-4049-81AB-6BD2CC9FA10F}" srcOrd="2" destOrd="0" parTransId="{7E90B0E5-27E0-49C5-ADA6-39D7EDD6D55B}" sibTransId="{31ABA9AC-13FA-4B00-AF7F-4B76C48F2276}"/>
    <dgm:cxn modelId="{EFC55474-9947-4FF8-AC62-4D2EE97674E6}" type="presOf" srcId="{D0CB1694-9FCA-4633-B7AB-066FA292B49B}" destId="{1920EFC4-22AD-4267-97CB-BE57CD727236}" srcOrd="0" destOrd="0" presId="urn:microsoft.com/office/officeart/2005/8/layout/pList2"/>
    <dgm:cxn modelId="{DEA2C27D-0D8B-41DE-84BB-6CE958A13204}" type="presOf" srcId="{454111D8-F600-4C11-9B17-D7A92F0343FE}" destId="{F5E10FA1-E0C3-4617-B198-3CBC2A73B381}" srcOrd="0" destOrd="0" presId="urn:microsoft.com/office/officeart/2005/8/layout/pList2"/>
    <dgm:cxn modelId="{7337E49C-D3D0-4FC0-97E4-03C534B53213}" type="presOf" srcId="{01F09E3D-416A-47BF-A939-4DADD5EEFF0D}" destId="{C30A9B5A-21E1-4477-98A3-650B688001AB}" srcOrd="0" destOrd="0" presId="urn:microsoft.com/office/officeart/2005/8/layout/pList2"/>
    <dgm:cxn modelId="{EE28D7A6-9A30-49F3-BBFD-C4C1C59D9CB5}" type="presOf" srcId="{B8484F5E-1AD2-4BA5-9D9A-6BFAC94EFB6E}" destId="{34ABD9C5-9133-433D-8DCD-3177D58195E9}" srcOrd="0" destOrd="0" presId="urn:microsoft.com/office/officeart/2005/8/layout/pList2"/>
    <dgm:cxn modelId="{E16CF8D3-4B79-4AC2-ACC5-AAD7EA4F68C9}" srcId="{D0CB1694-9FCA-4633-B7AB-066FA292B49B}" destId="{454111D8-F600-4C11-9B17-D7A92F0343FE}" srcOrd="0" destOrd="0" parTransId="{42D9401A-7C56-47A1-8D42-D06DEAB0C595}" sibTransId="{01F09E3D-416A-47BF-A939-4DADD5EEFF0D}"/>
    <dgm:cxn modelId="{0C7FBDD4-EF22-435A-B66C-AC3631291389}" srcId="{D0CB1694-9FCA-4633-B7AB-066FA292B49B}" destId="{A0580CA9-2105-425E-A4B1-1FCA1AEC9289}" srcOrd="1" destOrd="0" parTransId="{B28BB937-819C-40DD-B6DC-C831C8DC6758}" sibTransId="{B8484F5E-1AD2-4BA5-9D9A-6BFAC94EFB6E}"/>
    <dgm:cxn modelId="{28FD01DC-64EF-4255-B560-973FE916A2E1}" type="presOf" srcId="{C1CE75F2-CA1A-4049-81AB-6BD2CC9FA10F}" destId="{66B08804-5645-4A57-B46E-BA10B015E9C7}" srcOrd="0" destOrd="0" presId="urn:microsoft.com/office/officeart/2005/8/layout/pList2"/>
    <dgm:cxn modelId="{2DE7C3B8-BED7-4282-B25D-556D5F5A58A3}" type="presParOf" srcId="{1920EFC4-22AD-4267-97CB-BE57CD727236}" destId="{CC04C6FE-FE44-412B-BBB8-205007EE3559}" srcOrd="0" destOrd="0" presId="urn:microsoft.com/office/officeart/2005/8/layout/pList2"/>
    <dgm:cxn modelId="{2ED68D65-B7BF-4932-8FF8-4E755DFACA76}" type="presParOf" srcId="{1920EFC4-22AD-4267-97CB-BE57CD727236}" destId="{87F0CE2F-5B08-4641-BFF1-BADFE8C65E9D}" srcOrd="1" destOrd="0" presId="urn:microsoft.com/office/officeart/2005/8/layout/pList2"/>
    <dgm:cxn modelId="{21DB2E38-5454-4F0B-9FAD-3F086DD4D1D9}" type="presParOf" srcId="{87F0CE2F-5B08-4641-BFF1-BADFE8C65E9D}" destId="{9916CB43-ED08-420C-A3C2-F0F3545DD435}" srcOrd="0" destOrd="0" presId="urn:microsoft.com/office/officeart/2005/8/layout/pList2"/>
    <dgm:cxn modelId="{988CE60C-E502-429E-A28F-E078BD9D7A9A}" type="presParOf" srcId="{9916CB43-ED08-420C-A3C2-F0F3545DD435}" destId="{F5E10FA1-E0C3-4617-B198-3CBC2A73B381}" srcOrd="0" destOrd="0" presId="urn:microsoft.com/office/officeart/2005/8/layout/pList2"/>
    <dgm:cxn modelId="{4628E3D8-1014-4ABD-8987-E9B63E789D13}" type="presParOf" srcId="{9916CB43-ED08-420C-A3C2-F0F3545DD435}" destId="{70CB154F-B909-4269-961B-2BCA7251EE88}" srcOrd="1" destOrd="0" presId="urn:microsoft.com/office/officeart/2005/8/layout/pList2"/>
    <dgm:cxn modelId="{32C76F80-F5E1-4770-A187-8391CF194985}" type="presParOf" srcId="{9916CB43-ED08-420C-A3C2-F0F3545DD435}" destId="{575A978F-3066-4B6F-B900-71EBD72EDFEA}" srcOrd="2" destOrd="0" presId="urn:microsoft.com/office/officeart/2005/8/layout/pList2"/>
    <dgm:cxn modelId="{63AD4907-96C4-4615-9713-37BE5F83211D}" type="presParOf" srcId="{87F0CE2F-5B08-4641-BFF1-BADFE8C65E9D}" destId="{C30A9B5A-21E1-4477-98A3-650B688001AB}" srcOrd="1" destOrd="0" presId="urn:microsoft.com/office/officeart/2005/8/layout/pList2"/>
    <dgm:cxn modelId="{50BCD6FF-AFE5-453F-88F9-A6163C0C5239}" type="presParOf" srcId="{87F0CE2F-5B08-4641-BFF1-BADFE8C65E9D}" destId="{EF144191-272D-419B-BF62-46F952E682BB}" srcOrd="2" destOrd="0" presId="urn:microsoft.com/office/officeart/2005/8/layout/pList2"/>
    <dgm:cxn modelId="{2E511EA1-51C8-44F5-8DBF-8168749B1196}" type="presParOf" srcId="{EF144191-272D-419B-BF62-46F952E682BB}" destId="{A73FA055-75A4-4470-AD8E-B8A6B6D9AFB9}" srcOrd="0" destOrd="0" presId="urn:microsoft.com/office/officeart/2005/8/layout/pList2"/>
    <dgm:cxn modelId="{F9FC8C94-399D-4ED4-A69A-17BED02C6666}" type="presParOf" srcId="{EF144191-272D-419B-BF62-46F952E682BB}" destId="{7D49BE2D-F0DA-491A-BB6C-330F45405948}" srcOrd="1" destOrd="0" presId="urn:microsoft.com/office/officeart/2005/8/layout/pList2"/>
    <dgm:cxn modelId="{97DC0B10-BD27-4914-8C67-CC9E604EE8DC}" type="presParOf" srcId="{EF144191-272D-419B-BF62-46F952E682BB}" destId="{AEDA0830-048A-4280-A3E0-859762BC72A0}" srcOrd="2" destOrd="0" presId="urn:microsoft.com/office/officeart/2005/8/layout/pList2"/>
    <dgm:cxn modelId="{1F36351A-09EE-46B0-AA45-E1B94BCD3DAC}" type="presParOf" srcId="{87F0CE2F-5B08-4641-BFF1-BADFE8C65E9D}" destId="{34ABD9C5-9133-433D-8DCD-3177D58195E9}" srcOrd="3" destOrd="0" presId="urn:microsoft.com/office/officeart/2005/8/layout/pList2"/>
    <dgm:cxn modelId="{6AA73A7E-E3C4-44E6-AF5B-028EEB9C317E}" type="presParOf" srcId="{87F0CE2F-5B08-4641-BFF1-BADFE8C65E9D}" destId="{85737009-FBB9-46AF-95B4-0076075058D0}" srcOrd="4" destOrd="0" presId="urn:microsoft.com/office/officeart/2005/8/layout/pList2"/>
    <dgm:cxn modelId="{7B20B397-2CCE-4C9B-8ECA-0919B42F9E8D}" type="presParOf" srcId="{85737009-FBB9-46AF-95B4-0076075058D0}" destId="{66B08804-5645-4A57-B46E-BA10B015E9C7}" srcOrd="0" destOrd="0" presId="urn:microsoft.com/office/officeart/2005/8/layout/pList2"/>
    <dgm:cxn modelId="{AE35E06B-63B3-4EFB-8212-AF6C41CE4A4D}" type="presParOf" srcId="{85737009-FBB9-46AF-95B4-0076075058D0}" destId="{973BAC80-A748-4D2F-B3CE-6B4A65C00577}" srcOrd="1" destOrd="0" presId="urn:microsoft.com/office/officeart/2005/8/layout/pList2"/>
    <dgm:cxn modelId="{CE96DC56-DA18-4C59-9180-2873C89F19A3}" type="presParOf" srcId="{85737009-FBB9-46AF-95B4-0076075058D0}" destId="{CB902D3B-D2FA-4778-957A-B643B87428A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7A2B1-58F4-4D21-A333-6068A267E02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DO"/>
        </a:p>
      </dgm:t>
    </dgm:pt>
    <dgm:pt modelId="{4DCC51A9-C824-4432-BA56-F66689A45B07}">
      <dgm:prSet phldrT="[Texto]"/>
      <dgm:spPr/>
      <dgm:t>
        <a:bodyPr/>
        <a:lstStyle/>
        <a:p>
          <a:r>
            <a:rPr lang="es-ES" dirty="0"/>
            <a:t>América Latina y el Caribe   </a:t>
          </a:r>
          <a:endParaRPr lang="es-DO" dirty="0"/>
        </a:p>
      </dgm:t>
    </dgm:pt>
    <dgm:pt modelId="{22133222-E360-4A29-9628-8F808BD98E37}" type="parTrans" cxnId="{82970D24-F6F5-4090-9E5F-8E7536C4E416}">
      <dgm:prSet/>
      <dgm:spPr/>
      <dgm:t>
        <a:bodyPr/>
        <a:lstStyle/>
        <a:p>
          <a:endParaRPr lang="es-DO"/>
        </a:p>
      </dgm:t>
    </dgm:pt>
    <dgm:pt modelId="{29A66186-4FB8-42A9-A668-832691717363}" type="sibTrans" cxnId="{82970D24-F6F5-4090-9E5F-8E7536C4E416}">
      <dgm:prSet/>
      <dgm:spPr/>
      <dgm:t>
        <a:bodyPr/>
        <a:lstStyle/>
        <a:p>
          <a:r>
            <a:rPr lang="es-DO" dirty="0"/>
            <a:t>Islandia </a:t>
          </a:r>
        </a:p>
      </dgm:t>
    </dgm:pt>
    <dgm:pt modelId="{93D6EBA0-0737-4E5A-B1A5-01FC93A6C464}">
      <dgm:prSet phldrT="[Texto]" custT="1"/>
      <dgm:spPr/>
      <dgm:t>
        <a:bodyPr/>
        <a:lstStyle/>
        <a:p>
          <a:r>
            <a:rPr lang="es-ES" sz="2400" dirty="0"/>
            <a:t>Pueblos</a:t>
          </a:r>
          <a:r>
            <a:rPr lang="es-ES" sz="2400" baseline="0" dirty="0"/>
            <a:t> Indígenas </a:t>
          </a:r>
          <a:endParaRPr lang="es-DO" sz="2400" dirty="0"/>
        </a:p>
      </dgm:t>
    </dgm:pt>
    <dgm:pt modelId="{993C07A0-A634-4180-9268-7E53FE5271AA}" type="parTrans" cxnId="{A07DDED9-0646-4EC6-9DAF-70F057F2FEB4}">
      <dgm:prSet/>
      <dgm:spPr/>
      <dgm:t>
        <a:bodyPr/>
        <a:lstStyle/>
        <a:p>
          <a:endParaRPr lang="es-DO"/>
        </a:p>
      </dgm:t>
    </dgm:pt>
    <dgm:pt modelId="{30345B5B-B09B-49B6-ACC0-CEF6CA721A99}" type="sibTrans" cxnId="{A07DDED9-0646-4EC6-9DAF-70F057F2FEB4}">
      <dgm:prSet/>
      <dgm:spPr/>
      <dgm:t>
        <a:bodyPr/>
        <a:lstStyle/>
        <a:p>
          <a:r>
            <a:rPr lang="es-DO" dirty="0"/>
            <a:t>En República Dominicana</a:t>
          </a:r>
        </a:p>
      </dgm:t>
    </dgm:pt>
    <dgm:pt modelId="{BCFF2A3A-A017-4F19-86B3-2842CCD35CAB}">
      <dgm:prSet phldrT="[Texto]" custT="1"/>
      <dgm:spPr/>
      <dgm:t>
        <a:bodyPr/>
        <a:lstStyle/>
        <a:p>
          <a:r>
            <a:rPr lang="es-ES" sz="2400" dirty="0"/>
            <a:t> Alemania</a:t>
          </a:r>
        </a:p>
        <a:p>
          <a:r>
            <a:rPr lang="es-ES" sz="2400" dirty="0"/>
            <a:t>Finlandia </a:t>
          </a:r>
          <a:endParaRPr lang="es-DO" sz="2400" dirty="0"/>
        </a:p>
      </dgm:t>
    </dgm:pt>
    <dgm:pt modelId="{C4FB88F4-8CE7-4981-A8A6-B8A568C0D349}" type="parTrans" cxnId="{3A58F7AE-0703-4265-B10C-0D1FB5F09CE9}">
      <dgm:prSet/>
      <dgm:spPr/>
      <dgm:t>
        <a:bodyPr/>
        <a:lstStyle/>
        <a:p>
          <a:endParaRPr lang="es-DO"/>
        </a:p>
      </dgm:t>
    </dgm:pt>
    <dgm:pt modelId="{3EBE702E-0CD7-4773-950B-09ADB5385B42}" type="sibTrans" cxnId="{3A58F7AE-0703-4265-B10C-0D1FB5F09CE9}">
      <dgm:prSet/>
      <dgm:spPr/>
      <dgm:t>
        <a:bodyPr/>
        <a:lstStyle/>
        <a:p>
          <a:endParaRPr lang="es-DO"/>
        </a:p>
      </dgm:t>
    </dgm:pt>
    <dgm:pt modelId="{7F9A8B99-2BAA-4157-9CF8-550201E90BF0}">
      <dgm:prSet phldrT="[Texto]" custT="1"/>
      <dgm:spPr/>
      <dgm:t>
        <a:bodyPr/>
        <a:lstStyle/>
        <a:p>
          <a:r>
            <a:rPr lang="es-DO" sz="3600" dirty="0"/>
            <a:t>Asia</a:t>
          </a:r>
        </a:p>
      </dgm:t>
    </dgm:pt>
    <dgm:pt modelId="{EF8D4B77-BA20-4FA9-BC2D-862E211D2F57}" type="parTrans" cxnId="{1B6C7845-9A04-47E6-976B-AFC551E934DF}">
      <dgm:prSet/>
      <dgm:spPr/>
      <dgm:t>
        <a:bodyPr/>
        <a:lstStyle/>
        <a:p>
          <a:endParaRPr lang="es-DO"/>
        </a:p>
      </dgm:t>
    </dgm:pt>
    <dgm:pt modelId="{33F5756B-B87C-40F7-AF30-D6C7CFCCF7AC}" type="sibTrans" cxnId="{1B6C7845-9A04-47E6-976B-AFC551E934DF}">
      <dgm:prSet/>
      <dgm:spPr/>
      <dgm:t>
        <a:bodyPr/>
        <a:lstStyle/>
        <a:p>
          <a:r>
            <a:rPr lang="es-ES" dirty="0"/>
            <a:t>África </a:t>
          </a:r>
          <a:endParaRPr lang="es-DO" dirty="0"/>
        </a:p>
      </dgm:t>
    </dgm:pt>
    <dgm:pt modelId="{24842D15-1568-4CC1-A292-2E655EC18648}">
      <dgm:prSet phldrT="[Texto]" custT="1"/>
      <dgm:spPr/>
      <dgm:t>
        <a:bodyPr/>
        <a:lstStyle/>
        <a:p>
          <a:endParaRPr lang="es-DO" sz="2100" dirty="0"/>
        </a:p>
      </dgm:t>
    </dgm:pt>
    <dgm:pt modelId="{1CD1FA1D-CDF4-4594-A4EC-AB9DE0C0C2E4}" type="parTrans" cxnId="{D74A6D3C-01C9-418A-8C87-43B319EC5B91}">
      <dgm:prSet/>
      <dgm:spPr/>
      <dgm:t>
        <a:bodyPr/>
        <a:lstStyle/>
        <a:p>
          <a:endParaRPr lang="es-DO"/>
        </a:p>
      </dgm:t>
    </dgm:pt>
    <dgm:pt modelId="{E5C3540F-3FF2-43D1-B24E-ABDCD125AEA0}" type="sibTrans" cxnId="{D74A6D3C-01C9-418A-8C87-43B319EC5B91}">
      <dgm:prSet/>
      <dgm:spPr/>
      <dgm:t>
        <a:bodyPr/>
        <a:lstStyle/>
        <a:p>
          <a:endParaRPr lang="es-DO"/>
        </a:p>
      </dgm:t>
    </dgm:pt>
    <dgm:pt modelId="{B5773E40-E90F-41D6-8564-55883CB0C0D1}" type="pres">
      <dgm:prSet presAssocID="{F5D7A2B1-58F4-4D21-A333-6068A267E02D}" presName="Name0" presStyleCnt="0">
        <dgm:presLayoutVars>
          <dgm:chMax/>
          <dgm:chPref/>
          <dgm:dir/>
          <dgm:animLvl val="lvl"/>
        </dgm:presLayoutVars>
      </dgm:prSet>
      <dgm:spPr/>
    </dgm:pt>
    <dgm:pt modelId="{3ABAF0A8-C537-4BF0-BC5E-EA4329CD0901}" type="pres">
      <dgm:prSet presAssocID="{4DCC51A9-C824-4432-BA56-F66689A45B07}" presName="composite" presStyleCnt="0"/>
      <dgm:spPr/>
    </dgm:pt>
    <dgm:pt modelId="{E2A81BDE-A27F-4198-B4AE-4269FBED5913}" type="pres">
      <dgm:prSet presAssocID="{4DCC51A9-C824-4432-BA56-F66689A45B0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7E38B8A-38C1-4BAC-B37A-8AE16172144D}" type="pres">
      <dgm:prSet presAssocID="{4DCC51A9-C824-4432-BA56-F66689A45B07}" presName="Childtext1" presStyleLbl="revTx" presStyleIdx="0" presStyleCnt="3" custLinFactY="55155" custLinFactNeighborX="-18792" custLinFactNeighborY="100000">
        <dgm:presLayoutVars>
          <dgm:chMax val="0"/>
          <dgm:chPref val="0"/>
          <dgm:bulletEnabled val="1"/>
        </dgm:presLayoutVars>
      </dgm:prSet>
      <dgm:spPr/>
    </dgm:pt>
    <dgm:pt modelId="{C65F5997-AA0F-4505-83DF-51CD379082D8}" type="pres">
      <dgm:prSet presAssocID="{4DCC51A9-C824-4432-BA56-F66689A45B07}" presName="BalanceSpacing" presStyleCnt="0"/>
      <dgm:spPr/>
    </dgm:pt>
    <dgm:pt modelId="{7DF5A3A5-67CB-4429-AD1C-EB5C5CE505D1}" type="pres">
      <dgm:prSet presAssocID="{4DCC51A9-C824-4432-BA56-F66689A45B07}" presName="BalanceSpacing1" presStyleCnt="0"/>
      <dgm:spPr/>
    </dgm:pt>
    <dgm:pt modelId="{90FDDA9E-2534-46A5-B6CE-B6328C7AF0D9}" type="pres">
      <dgm:prSet presAssocID="{29A66186-4FB8-42A9-A668-832691717363}" presName="Accent1Text" presStyleLbl="node1" presStyleIdx="1" presStyleCnt="6" custLinFactNeighborX="1764" custLinFactNeighborY="5056"/>
      <dgm:spPr/>
    </dgm:pt>
    <dgm:pt modelId="{0F5CAF4C-638B-4AE6-AAC2-487BAC7ECCA7}" type="pres">
      <dgm:prSet presAssocID="{29A66186-4FB8-42A9-A668-832691717363}" presName="spaceBetweenRectangles" presStyleCnt="0"/>
      <dgm:spPr/>
    </dgm:pt>
    <dgm:pt modelId="{B0BFAAA5-74CE-4E50-B9E0-F0632AC02B11}" type="pres">
      <dgm:prSet presAssocID="{93D6EBA0-0737-4E5A-B1A5-01FC93A6C464}" presName="composite" presStyleCnt="0"/>
      <dgm:spPr/>
    </dgm:pt>
    <dgm:pt modelId="{D4EC73BE-6BCA-475B-9911-CB6A96D5F56D}" type="pres">
      <dgm:prSet presAssocID="{93D6EBA0-0737-4E5A-B1A5-01FC93A6C464}" presName="Parent1" presStyleLbl="node1" presStyleIdx="2" presStyleCnt="6" custScaleX="138931">
        <dgm:presLayoutVars>
          <dgm:chMax val="1"/>
          <dgm:chPref val="1"/>
          <dgm:bulletEnabled val="1"/>
        </dgm:presLayoutVars>
      </dgm:prSet>
      <dgm:spPr/>
    </dgm:pt>
    <dgm:pt modelId="{9F2D50C2-EF54-4550-9C91-3B93F8AFCA39}" type="pres">
      <dgm:prSet presAssocID="{93D6EBA0-0737-4E5A-B1A5-01FC93A6C464}" presName="Childtext1" presStyleLbl="revTx" presStyleIdx="1" presStyleCnt="3" custLinFactNeighborX="-23886" custLinFactNeighborY="0">
        <dgm:presLayoutVars>
          <dgm:chMax val="0"/>
          <dgm:chPref val="0"/>
          <dgm:bulletEnabled val="1"/>
        </dgm:presLayoutVars>
      </dgm:prSet>
      <dgm:spPr/>
    </dgm:pt>
    <dgm:pt modelId="{F9144489-8F63-4AAC-B2C9-2E1EC5445C78}" type="pres">
      <dgm:prSet presAssocID="{93D6EBA0-0737-4E5A-B1A5-01FC93A6C464}" presName="BalanceSpacing" presStyleCnt="0"/>
      <dgm:spPr/>
    </dgm:pt>
    <dgm:pt modelId="{5BEC2956-6263-4951-B535-A70C390B3B24}" type="pres">
      <dgm:prSet presAssocID="{93D6EBA0-0737-4E5A-B1A5-01FC93A6C464}" presName="BalanceSpacing1" presStyleCnt="0"/>
      <dgm:spPr/>
    </dgm:pt>
    <dgm:pt modelId="{04D5D63D-DE1A-4FA0-9231-7125221B7B87}" type="pres">
      <dgm:prSet presAssocID="{30345B5B-B09B-49B6-ACC0-CEF6CA721A99}" presName="Accent1Text" presStyleLbl="node1" presStyleIdx="3" presStyleCnt="6" custLinFactNeighborX="64893" custLinFactNeighborY="-54223"/>
      <dgm:spPr/>
    </dgm:pt>
    <dgm:pt modelId="{7DCCC9AC-D1E0-48E7-A910-03626CBEE5CC}" type="pres">
      <dgm:prSet presAssocID="{30345B5B-B09B-49B6-ACC0-CEF6CA721A99}" presName="spaceBetweenRectangles" presStyleCnt="0"/>
      <dgm:spPr/>
    </dgm:pt>
    <dgm:pt modelId="{DD6AF6E4-F92D-4B46-85EE-EC90F0A04755}" type="pres">
      <dgm:prSet presAssocID="{7F9A8B99-2BAA-4157-9CF8-550201E90BF0}" presName="composite" presStyleCnt="0"/>
      <dgm:spPr/>
    </dgm:pt>
    <dgm:pt modelId="{8A845967-AC67-44D9-A47F-855AEE1B303E}" type="pres">
      <dgm:prSet presAssocID="{7F9A8B99-2BAA-4157-9CF8-550201E90BF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4E13DDA-D749-449C-891F-1D9F504B7FAD}" type="pres">
      <dgm:prSet presAssocID="{7F9A8B99-2BAA-4157-9CF8-550201E90BF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14396F2-1D4F-4403-B9C4-7E1BFAFE3A27}" type="pres">
      <dgm:prSet presAssocID="{7F9A8B99-2BAA-4157-9CF8-550201E90BF0}" presName="BalanceSpacing" presStyleCnt="0"/>
      <dgm:spPr/>
    </dgm:pt>
    <dgm:pt modelId="{0B5A9840-39E1-4754-A3B4-AE9E4E193490}" type="pres">
      <dgm:prSet presAssocID="{7F9A8B99-2BAA-4157-9CF8-550201E90BF0}" presName="BalanceSpacing1" presStyleCnt="0"/>
      <dgm:spPr/>
    </dgm:pt>
    <dgm:pt modelId="{EECF5045-2C19-43CF-8CB9-68D3ABB6F914}" type="pres">
      <dgm:prSet presAssocID="{33F5756B-B87C-40F7-AF30-D6C7CFCCF7AC}" presName="Accent1Text" presStyleLbl="node1" presStyleIdx="5" presStyleCnt="6"/>
      <dgm:spPr/>
    </dgm:pt>
  </dgm:ptLst>
  <dgm:cxnLst>
    <dgm:cxn modelId="{C9E69401-32AD-4B2E-8849-DE127E2D7640}" type="presOf" srcId="{F5D7A2B1-58F4-4D21-A333-6068A267E02D}" destId="{B5773E40-E90F-41D6-8564-55883CB0C0D1}" srcOrd="0" destOrd="0" presId="urn:microsoft.com/office/officeart/2008/layout/AlternatingHexagons"/>
    <dgm:cxn modelId="{82970D24-F6F5-4090-9E5F-8E7536C4E416}" srcId="{F5D7A2B1-58F4-4D21-A333-6068A267E02D}" destId="{4DCC51A9-C824-4432-BA56-F66689A45B07}" srcOrd="0" destOrd="0" parTransId="{22133222-E360-4A29-9628-8F808BD98E37}" sibTransId="{29A66186-4FB8-42A9-A668-832691717363}"/>
    <dgm:cxn modelId="{D74A6D3C-01C9-418A-8C87-43B319EC5B91}" srcId="{7F9A8B99-2BAA-4157-9CF8-550201E90BF0}" destId="{24842D15-1568-4CC1-A292-2E655EC18648}" srcOrd="0" destOrd="0" parTransId="{1CD1FA1D-CDF4-4594-A4EC-AB9DE0C0C2E4}" sibTransId="{E5C3540F-3FF2-43D1-B24E-ABDCD125AEA0}"/>
    <dgm:cxn modelId="{1B6C7845-9A04-47E6-976B-AFC551E934DF}" srcId="{F5D7A2B1-58F4-4D21-A333-6068A267E02D}" destId="{7F9A8B99-2BAA-4157-9CF8-550201E90BF0}" srcOrd="2" destOrd="0" parTransId="{EF8D4B77-BA20-4FA9-BC2D-862E211D2F57}" sibTransId="{33F5756B-B87C-40F7-AF30-D6C7CFCCF7AC}"/>
    <dgm:cxn modelId="{4E8C1C6B-52C5-436D-8523-F9C7A0D940E4}" type="presOf" srcId="{BCFF2A3A-A017-4F19-86B3-2842CCD35CAB}" destId="{9F2D50C2-EF54-4550-9C91-3B93F8AFCA39}" srcOrd="0" destOrd="0" presId="urn:microsoft.com/office/officeart/2008/layout/AlternatingHexagons"/>
    <dgm:cxn modelId="{188A8E6D-D824-4C7E-925E-BE5D1A41E8E3}" type="presOf" srcId="{30345B5B-B09B-49B6-ACC0-CEF6CA721A99}" destId="{04D5D63D-DE1A-4FA0-9231-7125221B7B87}" srcOrd="0" destOrd="0" presId="urn:microsoft.com/office/officeart/2008/layout/AlternatingHexagons"/>
    <dgm:cxn modelId="{96AA8756-907B-4459-96C7-CCB4CFA53779}" type="presOf" srcId="{24842D15-1568-4CC1-A292-2E655EC18648}" destId="{E4E13DDA-D749-449C-891F-1D9F504B7FAD}" srcOrd="0" destOrd="0" presId="urn:microsoft.com/office/officeart/2008/layout/AlternatingHexagons"/>
    <dgm:cxn modelId="{ABC4A67A-1F52-46E7-B6DD-B2A820A5C03F}" type="presOf" srcId="{33F5756B-B87C-40F7-AF30-D6C7CFCCF7AC}" destId="{EECF5045-2C19-43CF-8CB9-68D3ABB6F914}" srcOrd="0" destOrd="0" presId="urn:microsoft.com/office/officeart/2008/layout/AlternatingHexagons"/>
    <dgm:cxn modelId="{DD2BC287-0F28-4384-9507-191220FACD09}" type="presOf" srcId="{93D6EBA0-0737-4E5A-B1A5-01FC93A6C464}" destId="{D4EC73BE-6BCA-475B-9911-CB6A96D5F56D}" srcOrd="0" destOrd="0" presId="urn:microsoft.com/office/officeart/2008/layout/AlternatingHexagons"/>
    <dgm:cxn modelId="{BC211C93-7A09-420C-A645-1755246B00D9}" type="presOf" srcId="{29A66186-4FB8-42A9-A668-832691717363}" destId="{90FDDA9E-2534-46A5-B6CE-B6328C7AF0D9}" srcOrd="0" destOrd="0" presId="urn:microsoft.com/office/officeart/2008/layout/AlternatingHexagons"/>
    <dgm:cxn modelId="{3A58F7AE-0703-4265-B10C-0D1FB5F09CE9}" srcId="{93D6EBA0-0737-4E5A-B1A5-01FC93A6C464}" destId="{BCFF2A3A-A017-4F19-86B3-2842CCD35CAB}" srcOrd="0" destOrd="0" parTransId="{C4FB88F4-8CE7-4981-A8A6-B8A568C0D349}" sibTransId="{3EBE702E-0CD7-4773-950B-09ADB5385B42}"/>
    <dgm:cxn modelId="{A07DDED9-0646-4EC6-9DAF-70F057F2FEB4}" srcId="{F5D7A2B1-58F4-4D21-A333-6068A267E02D}" destId="{93D6EBA0-0737-4E5A-B1A5-01FC93A6C464}" srcOrd="1" destOrd="0" parTransId="{993C07A0-A634-4180-9268-7E53FE5271AA}" sibTransId="{30345B5B-B09B-49B6-ACC0-CEF6CA721A99}"/>
    <dgm:cxn modelId="{EAC640E6-249B-42B1-9EAE-A7E78E6C241A}" type="presOf" srcId="{7F9A8B99-2BAA-4157-9CF8-550201E90BF0}" destId="{8A845967-AC67-44D9-A47F-855AEE1B303E}" srcOrd="0" destOrd="0" presId="urn:microsoft.com/office/officeart/2008/layout/AlternatingHexagons"/>
    <dgm:cxn modelId="{6578C3FE-8F1A-4E44-AA17-84710C225255}" type="presOf" srcId="{4DCC51A9-C824-4432-BA56-F66689A45B07}" destId="{E2A81BDE-A27F-4198-B4AE-4269FBED5913}" srcOrd="0" destOrd="0" presId="urn:microsoft.com/office/officeart/2008/layout/AlternatingHexagons"/>
    <dgm:cxn modelId="{F04959DF-0E4E-4A87-85AF-4DF2A4863078}" type="presParOf" srcId="{B5773E40-E90F-41D6-8564-55883CB0C0D1}" destId="{3ABAF0A8-C537-4BF0-BC5E-EA4329CD0901}" srcOrd="0" destOrd="0" presId="urn:microsoft.com/office/officeart/2008/layout/AlternatingHexagons"/>
    <dgm:cxn modelId="{E3C87EB8-376D-4B12-9A0F-EA8171549332}" type="presParOf" srcId="{3ABAF0A8-C537-4BF0-BC5E-EA4329CD0901}" destId="{E2A81BDE-A27F-4198-B4AE-4269FBED5913}" srcOrd="0" destOrd="0" presId="urn:microsoft.com/office/officeart/2008/layout/AlternatingHexagons"/>
    <dgm:cxn modelId="{88CC951D-631E-47C7-82FF-3CE790431319}" type="presParOf" srcId="{3ABAF0A8-C537-4BF0-BC5E-EA4329CD0901}" destId="{27E38B8A-38C1-4BAC-B37A-8AE16172144D}" srcOrd="1" destOrd="0" presId="urn:microsoft.com/office/officeart/2008/layout/AlternatingHexagons"/>
    <dgm:cxn modelId="{648199E9-B556-45A3-8E50-880F48F2CA3B}" type="presParOf" srcId="{3ABAF0A8-C537-4BF0-BC5E-EA4329CD0901}" destId="{C65F5997-AA0F-4505-83DF-51CD379082D8}" srcOrd="2" destOrd="0" presId="urn:microsoft.com/office/officeart/2008/layout/AlternatingHexagons"/>
    <dgm:cxn modelId="{69B2C36B-78D0-4B49-AA20-ED82270502CB}" type="presParOf" srcId="{3ABAF0A8-C537-4BF0-BC5E-EA4329CD0901}" destId="{7DF5A3A5-67CB-4429-AD1C-EB5C5CE505D1}" srcOrd="3" destOrd="0" presId="urn:microsoft.com/office/officeart/2008/layout/AlternatingHexagons"/>
    <dgm:cxn modelId="{D625F37D-C112-49A6-AD24-B0DADFF7C553}" type="presParOf" srcId="{3ABAF0A8-C537-4BF0-BC5E-EA4329CD0901}" destId="{90FDDA9E-2534-46A5-B6CE-B6328C7AF0D9}" srcOrd="4" destOrd="0" presId="urn:microsoft.com/office/officeart/2008/layout/AlternatingHexagons"/>
    <dgm:cxn modelId="{497C7D9F-2CC2-405A-97E9-CF5C4A1E0979}" type="presParOf" srcId="{B5773E40-E90F-41D6-8564-55883CB0C0D1}" destId="{0F5CAF4C-638B-4AE6-AAC2-487BAC7ECCA7}" srcOrd="1" destOrd="0" presId="urn:microsoft.com/office/officeart/2008/layout/AlternatingHexagons"/>
    <dgm:cxn modelId="{A7C0B8DC-8C41-4D89-9219-D59505568B3C}" type="presParOf" srcId="{B5773E40-E90F-41D6-8564-55883CB0C0D1}" destId="{B0BFAAA5-74CE-4E50-B9E0-F0632AC02B11}" srcOrd="2" destOrd="0" presId="urn:microsoft.com/office/officeart/2008/layout/AlternatingHexagons"/>
    <dgm:cxn modelId="{3F9E2DFF-95BA-4209-870F-21B56C437B21}" type="presParOf" srcId="{B0BFAAA5-74CE-4E50-B9E0-F0632AC02B11}" destId="{D4EC73BE-6BCA-475B-9911-CB6A96D5F56D}" srcOrd="0" destOrd="0" presId="urn:microsoft.com/office/officeart/2008/layout/AlternatingHexagons"/>
    <dgm:cxn modelId="{965143D7-CA2E-47A4-8373-EEBC7608CA89}" type="presParOf" srcId="{B0BFAAA5-74CE-4E50-B9E0-F0632AC02B11}" destId="{9F2D50C2-EF54-4550-9C91-3B93F8AFCA39}" srcOrd="1" destOrd="0" presId="urn:microsoft.com/office/officeart/2008/layout/AlternatingHexagons"/>
    <dgm:cxn modelId="{504F3F03-8C4F-46CE-9EE6-9B308042D2B6}" type="presParOf" srcId="{B0BFAAA5-74CE-4E50-B9E0-F0632AC02B11}" destId="{F9144489-8F63-4AAC-B2C9-2E1EC5445C78}" srcOrd="2" destOrd="0" presId="urn:microsoft.com/office/officeart/2008/layout/AlternatingHexagons"/>
    <dgm:cxn modelId="{BA300FF3-651F-4EFD-9C44-00EE32BF8841}" type="presParOf" srcId="{B0BFAAA5-74CE-4E50-B9E0-F0632AC02B11}" destId="{5BEC2956-6263-4951-B535-A70C390B3B24}" srcOrd="3" destOrd="0" presId="urn:microsoft.com/office/officeart/2008/layout/AlternatingHexagons"/>
    <dgm:cxn modelId="{C9026FD0-54D1-4CAA-9B7F-C3D8C8AD1863}" type="presParOf" srcId="{B0BFAAA5-74CE-4E50-B9E0-F0632AC02B11}" destId="{04D5D63D-DE1A-4FA0-9231-7125221B7B87}" srcOrd="4" destOrd="0" presId="urn:microsoft.com/office/officeart/2008/layout/AlternatingHexagons"/>
    <dgm:cxn modelId="{D3476531-04D4-4FD4-A62E-EC29716AC9AC}" type="presParOf" srcId="{B5773E40-E90F-41D6-8564-55883CB0C0D1}" destId="{7DCCC9AC-D1E0-48E7-A910-03626CBEE5CC}" srcOrd="3" destOrd="0" presId="urn:microsoft.com/office/officeart/2008/layout/AlternatingHexagons"/>
    <dgm:cxn modelId="{D42535A3-A29F-4CFC-9E40-7B70A2603C34}" type="presParOf" srcId="{B5773E40-E90F-41D6-8564-55883CB0C0D1}" destId="{DD6AF6E4-F92D-4B46-85EE-EC90F0A04755}" srcOrd="4" destOrd="0" presId="urn:microsoft.com/office/officeart/2008/layout/AlternatingHexagons"/>
    <dgm:cxn modelId="{17F3B124-A8F0-42C1-8B27-D051C799C218}" type="presParOf" srcId="{DD6AF6E4-F92D-4B46-85EE-EC90F0A04755}" destId="{8A845967-AC67-44D9-A47F-855AEE1B303E}" srcOrd="0" destOrd="0" presId="urn:microsoft.com/office/officeart/2008/layout/AlternatingHexagons"/>
    <dgm:cxn modelId="{97699B53-F1FC-422F-9C7F-F2B63490A9BD}" type="presParOf" srcId="{DD6AF6E4-F92D-4B46-85EE-EC90F0A04755}" destId="{E4E13DDA-D749-449C-891F-1D9F504B7FAD}" srcOrd="1" destOrd="0" presId="urn:microsoft.com/office/officeart/2008/layout/AlternatingHexagons"/>
    <dgm:cxn modelId="{0D15C18E-5669-41E1-9831-049868E31A93}" type="presParOf" srcId="{DD6AF6E4-F92D-4B46-85EE-EC90F0A04755}" destId="{014396F2-1D4F-4403-B9C4-7E1BFAFE3A27}" srcOrd="2" destOrd="0" presId="urn:microsoft.com/office/officeart/2008/layout/AlternatingHexagons"/>
    <dgm:cxn modelId="{330B5962-317F-4944-B13C-F52B821A96B8}" type="presParOf" srcId="{DD6AF6E4-F92D-4B46-85EE-EC90F0A04755}" destId="{0B5A9840-39E1-4754-A3B4-AE9E4E193490}" srcOrd="3" destOrd="0" presId="urn:microsoft.com/office/officeart/2008/layout/AlternatingHexagons"/>
    <dgm:cxn modelId="{C932BCCA-68A8-4A72-A4D0-1EA404508E07}" type="presParOf" srcId="{DD6AF6E4-F92D-4B46-85EE-EC90F0A04755}" destId="{EECF5045-2C19-43CF-8CB9-68D3ABB6F91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7B9FF6-B466-4E8A-8EAF-E811B0A4B66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868D5E-4BB6-49DD-A154-767D57BEA78E}">
      <dgm:prSet/>
      <dgm:spPr/>
      <dgm:t>
        <a:bodyPr/>
        <a:lstStyle/>
        <a:p>
          <a:r>
            <a:rPr lang="es-DO" dirty="0"/>
            <a:t>Son dominicanas y dominicanos:</a:t>
          </a:r>
          <a:endParaRPr lang="en-US" dirty="0"/>
        </a:p>
      </dgm:t>
    </dgm:pt>
    <dgm:pt modelId="{0496333E-55AA-4021-88B1-EA0943010205}" type="parTrans" cxnId="{895CAE9B-0AE0-455D-869C-CDD38E78BC62}">
      <dgm:prSet/>
      <dgm:spPr/>
      <dgm:t>
        <a:bodyPr/>
        <a:lstStyle/>
        <a:p>
          <a:endParaRPr lang="en-US"/>
        </a:p>
      </dgm:t>
    </dgm:pt>
    <dgm:pt modelId="{7C860968-46A0-4320-8A61-43F85C62A98F}" type="sibTrans" cxnId="{895CAE9B-0AE0-455D-869C-CDD38E78BC62}">
      <dgm:prSet/>
      <dgm:spPr/>
      <dgm:t>
        <a:bodyPr/>
        <a:lstStyle/>
        <a:p>
          <a:endParaRPr lang="en-US"/>
        </a:p>
      </dgm:t>
    </dgm:pt>
    <dgm:pt modelId="{F54CA622-3831-4408-B9E1-FD80F9E10167}">
      <dgm:prSet/>
      <dgm:spPr/>
      <dgm:t>
        <a:bodyPr/>
        <a:lstStyle/>
        <a:p>
          <a:r>
            <a:rPr lang="es-DO" dirty="0"/>
            <a:t>1) Los hijos e hijas de madre o padre dominicanos; </a:t>
          </a:r>
          <a:endParaRPr lang="en-US" dirty="0"/>
        </a:p>
      </dgm:t>
    </dgm:pt>
    <dgm:pt modelId="{3213A0CE-E06B-4AB1-BCDC-6A8E0EAC5985}" type="parTrans" cxnId="{65EF354B-DC07-4F9A-9E82-E5E073218B9A}">
      <dgm:prSet/>
      <dgm:spPr/>
      <dgm:t>
        <a:bodyPr/>
        <a:lstStyle/>
        <a:p>
          <a:endParaRPr lang="en-US"/>
        </a:p>
      </dgm:t>
    </dgm:pt>
    <dgm:pt modelId="{15BE7767-D041-4BCD-9EEA-64540F4F87CF}" type="sibTrans" cxnId="{65EF354B-DC07-4F9A-9E82-E5E073218B9A}">
      <dgm:prSet/>
      <dgm:spPr/>
      <dgm:t>
        <a:bodyPr/>
        <a:lstStyle/>
        <a:p>
          <a:endParaRPr lang="en-US"/>
        </a:p>
      </dgm:t>
    </dgm:pt>
    <dgm:pt modelId="{FD94FB63-B2D3-412A-AD2D-FAE6D9E8B2C0}" type="pres">
      <dgm:prSet presAssocID="{3F7B9FF6-B466-4E8A-8EAF-E811B0A4B661}" presName="vert0" presStyleCnt="0">
        <dgm:presLayoutVars>
          <dgm:dir/>
          <dgm:animOne val="branch"/>
          <dgm:animLvl val="lvl"/>
        </dgm:presLayoutVars>
      </dgm:prSet>
      <dgm:spPr/>
    </dgm:pt>
    <dgm:pt modelId="{6EA99AD7-F53A-4F54-A5FD-A5C98F8A940A}" type="pres">
      <dgm:prSet presAssocID="{88868D5E-4BB6-49DD-A154-767D57BEA78E}" presName="thickLine" presStyleLbl="alignNode1" presStyleIdx="0" presStyleCnt="2"/>
      <dgm:spPr/>
    </dgm:pt>
    <dgm:pt modelId="{A4EB5088-17E9-4F7C-8BE6-705A117F8AD5}" type="pres">
      <dgm:prSet presAssocID="{88868D5E-4BB6-49DD-A154-767D57BEA78E}" presName="horz1" presStyleCnt="0"/>
      <dgm:spPr/>
    </dgm:pt>
    <dgm:pt modelId="{A3D16707-4095-48D6-94BA-C0A16D2DD270}" type="pres">
      <dgm:prSet presAssocID="{88868D5E-4BB6-49DD-A154-767D57BEA78E}" presName="tx1" presStyleLbl="revTx" presStyleIdx="0" presStyleCnt="2"/>
      <dgm:spPr/>
    </dgm:pt>
    <dgm:pt modelId="{29CE9AB4-8199-4B71-829B-EFB7D42D199A}" type="pres">
      <dgm:prSet presAssocID="{88868D5E-4BB6-49DD-A154-767D57BEA78E}" presName="vert1" presStyleCnt="0"/>
      <dgm:spPr/>
    </dgm:pt>
    <dgm:pt modelId="{5EA8320D-BBAE-47AB-9A99-17F222A22ED4}" type="pres">
      <dgm:prSet presAssocID="{F54CA622-3831-4408-B9E1-FD80F9E10167}" presName="thickLine" presStyleLbl="alignNode1" presStyleIdx="1" presStyleCnt="2"/>
      <dgm:spPr/>
    </dgm:pt>
    <dgm:pt modelId="{173D1255-675F-4BD6-83FF-85F0300CED2F}" type="pres">
      <dgm:prSet presAssocID="{F54CA622-3831-4408-B9E1-FD80F9E10167}" presName="horz1" presStyleCnt="0"/>
      <dgm:spPr/>
    </dgm:pt>
    <dgm:pt modelId="{5A519688-59F3-44F6-8386-1F0A980BB75B}" type="pres">
      <dgm:prSet presAssocID="{F54CA622-3831-4408-B9E1-FD80F9E10167}" presName="tx1" presStyleLbl="revTx" presStyleIdx="1" presStyleCnt="2"/>
      <dgm:spPr/>
    </dgm:pt>
    <dgm:pt modelId="{35FDB02B-A422-409E-9A21-22E3A79B3805}" type="pres">
      <dgm:prSet presAssocID="{F54CA622-3831-4408-B9E1-FD80F9E10167}" presName="vert1" presStyleCnt="0"/>
      <dgm:spPr/>
    </dgm:pt>
  </dgm:ptLst>
  <dgm:cxnLst>
    <dgm:cxn modelId="{B0F59C11-DE4E-4D2A-B9B7-3803E1BAD485}" type="presOf" srcId="{3F7B9FF6-B466-4E8A-8EAF-E811B0A4B661}" destId="{FD94FB63-B2D3-412A-AD2D-FAE6D9E8B2C0}" srcOrd="0" destOrd="0" presId="urn:microsoft.com/office/officeart/2008/layout/LinedList"/>
    <dgm:cxn modelId="{65EF354B-DC07-4F9A-9E82-E5E073218B9A}" srcId="{3F7B9FF6-B466-4E8A-8EAF-E811B0A4B661}" destId="{F54CA622-3831-4408-B9E1-FD80F9E10167}" srcOrd="1" destOrd="0" parTransId="{3213A0CE-E06B-4AB1-BCDC-6A8E0EAC5985}" sibTransId="{15BE7767-D041-4BCD-9EEA-64540F4F87CF}"/>
    <dgm:cxn modelId="{895CAE9B-0AE0-455D-869C-CDD38E78BC62}" srcId="{3F7B9FF6-B466-4E8A-8EAF-E811B0A4B661}" destId="{88868D5E-4BB6-49DD-A154-767D57BEA78E}" srcOrd="0" destOrd="0" parTransId="{0496333E-55AA-4021-88B1-EA0943010205}" sibTransId="{7C860968-46A0-4320-8A61-43F85C62A98F}"/>
    <dgm:cxn modelId="{6CD18E9D-D232-4A95-9045-194E7E22F036}" type="presOf" srcId="{F54CA622-3831-4408-B9E1-FD80F9E10167}" destId="{5A519688-59F3-44F6-8386-1F0A980BB75B}" srcOrd="0" destOrd="0" presId="urn:microsoft.com/office/officeart/2008/layout/LinedList"/>
    <dgm:cxn modelId="{263182CE-45B0-4188-97A5-DA3C61A1D59E}" type="presOf" srcId="{88868D5E-4BB6-49DD-A154-767D57BEA78E}" destId="{A3D16707-4095-48D6-94BA-C0A16D2DD270}" srcOrd="0" destOrd="0" presId="urn:microsoft.com/office/officeart/2008/layout/LinedList"/>
    <dgm:cxn modelId="{4DD1BE74-DC1F-46F2-96DE-B3A5DC692712}" type="presParOf" srcId="{FD94FB63-B2D3-412A-AD2D-FAE6D9E8B2C0}" destId="{6EA99AD7-F53A-4F54-A5FD-A5C98F8A940A}" srcOrd="0" destOrd="0" presId="urn:microsoft.com/office/officeart/2008/layout/LinedList"/>
    <dgm:cxn modelId="{77D2A996-F3C9-4B42-9DDB-7122569729DD}" type="presParOf" srcId="{FD94FB63-B2D3-412A-AD2D-FAE6D9E8B2C0}" destId="{A4EB5088-17E9-4F7C-8BE6-705A117F8AD5}" srcOrd="1" destOrd="0" presId="urn:microsoft.com/office/officeart/2008/layout/LinedList"/>
    <dgm:cxn modelId="{761B5110-AC6E-4A23-84F6-E47B14F36B79}" type="presParOf" srcId="{A4EB5088-17E9-4F7C-8BE6-705A117F8AD5}" destId="{A3D16707-4095-48D6-94BA-C0A16D2DD270}" srcOrd="0" destOrd="0" presId="urn:microsoft.com/office/officeart/2008/layout/LinedList"/>
    <dgm:cxn modelId="{87BD7140-CE25-430B-9CFA-28EFDCD32E45}" type="presParOf" srcId="{A4EB5088-17E9-4F7C-8BE6-705A117F8AD5}" destId="{29CE9AB4-8199-4B71-829B-EFB7D42D199A}" srcOrd="1" destOrd="0" presId="urn:microsoft.com/office/officeart/2008/layout/LinedList"/>
    <dgm:cxn modelId="{5C0D9C80-3A33-4FAB-B997-8BCE0E36166A}" type="presParOf" srcId="{FD94FB63-B2D3-412A-AD2D-FAE6D9E8B2C0}" destId="{5EA8320D-BBAE-47AB-9A99-17F222A22ED4}" srcOrd="2" destOrd="0" presId="urn:microsoft.com/office/officeart/2008/layout/LinedList"/>
    <dgm:cxn modelId="{7E17CB51-5FBF-4257-B9A5-135AED441B5E}" type="presParOf" srcId="{FD94FB63-B2D3-412A-AD2D-FAE6D9E8B2C0}" destId="{173D1255-675F-4BD6-83FF-85F0300CED2F}" srcOrd="3" destOrd="0" presId="urn:microsoft.com/office/officeart/2008/layout/LinedList"/>
    <dgm:cxn modelId="{50A70DDE-8897-445B-8760-1D7604A9B038}" type="presParOf" srcId="{173D1255-675F-4BD6-83FF-85F0300CED2F}" destId="{5A519688-59F3-44F6-8386-1F0A980BB75B}" srcOrd="0" destOrd="0" presId="urn:microsoft.com/office/officeart/2008/layout/LinedList"/>
    <dgm:cxn modelId="{C495A275-405C-4A7F-83E1-367700224B8B}" type="presParOf" srcId="{173D1255-675F-4BD6-83FF-85F0300CED2F}" destId="{35FDB02B-A422-409E-9A21-22E3A79B38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2513C2-4F70-4124-A392-C2A0E548A86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D761E2-1961-4A3D-AB61-C5A71880B2FE}">
      <dgm:prSet custT="1"/>
      <dgm:spPr/>
      <dgm:t>
        <a:bodyPr/>
        <a:lstStyle/>
        <a:p>
          <a:r>
            <a:rPr lang="es-DO" sz="3200" b="1" dirty="0"/>
            <a:t>200 feminicidios por año</a:t>
          </a:r>
          <a:endParaRPr lang="en-US" sz="3200" dirty="0"/>
        </a:p>
      </dgm:t>
    </dgm:pt>
    <dgm:pt modelId="{ED72DBD8-81D3-4F64-9849-4EAAC67D4468}" type="parTrans" cxnId="{A9E0D9E2-4C34-4593-88AD-C7485296190C}">
      <dgm:prSet/>
      <dgm:spPr/>
      <dgm:t>
        <a:bodyPr/>
        <a:lstStyle/>
        <a:p>
          <a:endParaRPr lang="en-US" sz="2800"/>
        </a:p>
      </dgm:t>
    </dgm:pt>
    <dgm:pt modelId="{C636190D-66FA-4C35-98F8-0B4053CBF181}" type="sibTrans" cxnId="{A9E0D9E2-4C34-4593-88AD-C7485296190C}">
      <dgm:prSet/>
      <dgm:spPr/>
      <dgm:t>
        <a:bodyPr/>
        <a:lstStyle/>
        <a:p>
          <a:endParaRPr lang="en-US" sz="2800"/>
        </a:p>
      </dgm:t>
    </dgm:pt>
    <dgm:pt modelId="{1FC0FF4D-62B8-469B-BA12-5319896F61B3}">
      <dgm:prSet custT="1"/>
      <dgm:spPr/>
      <dgm:t>
        <a:bodyPr/>
        <a:lstStyle/>
        <a:p>
          <a:r>
            <a:rPr lang="es-DO" sz="2400" b="1" dirty="0"/>
            <a:t>Tasa de Mortalidad Materna : 132 muertes x 1000</a:t>
          </a:r>
          <a:endParaRPr lang="en-US" sz="2400" dirty="0"/>
        </a:p>
      </dgm:t>
    </dgm:pt>
    <dgm:pt modelId="{FB68E30F-ACF5-4648-98EC-7DE0800A8AF3}" type="parTrans" cxnId="{E39C6CA4-B1E7-4000-9001-CE5BAA876F72}">
      <dgm:prSet/>
      <dgm:spPr/>
      <dgm:t>
        <a:bodyPr/>
        <a:lstStyle/>
        <a:p>
          <a:endParaRPr lang="en-US" sz="2800"/>
        </a:p>
      </dgm:t>
    </dgm:pt>
    <dgm:pt modelId="{4BF2FE80-B23B-4CD2-9A01-5932442F4479}" type="sibTrans" cxnId="{E39C6CA4-B1E7-4000-9001-CE5BAA876F72}">
      <dgm:prSet/>
      <dgm:spPr/>
      <dgm:t>
        <a:bodyPr/>
        <a:lstStyle/>
        <a:p>
          <a:endParaRPr lang="en-US" sz="2800"/>
        </a:p>
      </dgm:t>
    </dgm:pt>
    <dgm:pt modelId="{13A9D99A-7284-4ABF-B8DF-32DA4D89939E}">
      <dgm:prSet custT="1"/>
      <dgm:spPr/>
      <dgm:t>
        <a:bodyPr/>
        <a:lstStyle/>
        <a:p>
          <a:r>
            <a:rPr lang="es-DO" sz="2400" b="1"/>
            <a:t>Alrededor del 70 % mujeres con menor nivel educativo se concentran en el servicio doméstico o en actividades comerciales o de otros servicios</a:t>
          </a:r>
          <a:endParaRPr lang="en-US" sz="2400"/>
        </a:p>
      </dgm:t>
    </dgm:pt>
    <dgm:pt modelId="{A4618DE2-92F2-46B8-A336-6C17D1D2912F}" type="parTrans" cxnId="{327256F9-ADB2-49CD-8BBA-E3A1FCB2885A}">
      <dgm:prSet/>
      <dgm:spPr/>
      <dgm:t>
        <a:bodyPr/>
        <a:lstStyle/>
        <a:p>
          <a:endParaRPr lang="en-US" sz="2800"/>
        </a:p>
      </dgm:t>
    </dgm:pt>
    <dgm:pt modelId="{4187038F-221B-479C-8CDA-97857992BE6C}" type="sibTrans" cxnId="{327256F9-ADB2-49CD-8BBA-E3A1FCB2885A}">
      <dgm:prSet/>
      <dgm:spPr/>
      <dgm:t>
        <a:bodyPr/>
        <a:lstStyle/>
        <a:p>
          <a:endParaRPr lang="en-US" sz="2800"/>
        </a:p>
      </dgm:t>
    </dgm:pt>
    <dgm:pt modelId="{70726CC6-E3FC-42A7-A5AD-C5BF3BDF0E33}">
      <dgm:prSet custT="1"/>
      <dgm:spPr/>
      <dgm:t>
        <a:bodyPr/>
        <a:lstStyle/>
        <a:p>
          <a:r>
            <a:rPr lang="es-DO" sz="2400" b="1" dirty="0"/>
            <a:t>Modificación Código Laboral ( atenta contra derechos obtenidos… lactancia materna )</a:t>
          </a:r>
          <a:endParaRPr lang="en-US" sz="2400" dirty="0"/>
        </a:p>
      </dgm:t>
    </dgm:pt>
    <dgm:pt modelId="{C5D8D1E0-EC10-48C5-8770-37B302AA7428}" type="parTrans" cxnId="{7A28DD38-D026-4F7B-B806-8F2AC69150CB}">
      <dgm:prSet/>
      <dgm:spPr/>
      <dgm:t>
        <a:bodyPr/>
        <a:lstStyle/>
        <a:p>
          <a:endParaRPr lang="en-US" sz="2800"/>
        </a:p>
      </dgm:t>
    </dgm:pt>
    <dgm:pt modelId="{910C3614-016D-4F07-9421-02D67ECC1926}" type="sibTrans" cxnId="{7A28DD38-D026-4F7B-B806-8F2AC69150CB}">
      <dgm:prSet/>
      <dgm:spPr/>
      <dgm:t>
        <a:bodyPr/>
        <a:lstStyle/>
        <a:p>
          <a:endParaRPr lang="en-US" sz="2800"/>
        </a:p>
      </dgm:t>
    </dgm:pt>
    <dgm:pt modelId="{6F31E13F-9036-45F8-9ECC-CE6881CA8386}">
      <dgm:prSet custT="1"/>
      <dgm:spPr/>
      <dgm:t>
        <a:bodyPr/>
        <a:lstStyle/>
        <a:p>
          <a:r>
            <a:rPr lang="es-DO" sz="2400" b="1"/>
            <a:t>El Cuidado de los envejecientes, enfermos nos toca a nosotras como algo natural</a:t>
          </a:r>
          <a:endParaRPr lang="en-US" sz="2400"/>
        </a:p>
      </dgm:t>
    </dgm:pt>
    <dgm:pt modelId="{903719EB-84C9-4844-B6D2-4508647FB24B}" type="parTrans" cxnId="{605882AF-6675-431E-9B52-3B37CB157775}">
      <dgm:prSet/>
      <dgm:spPr/>
      <dgm:t>
        <a:bodyPr/>
        <a:lstStyle/>
        <a:p>
          <a:endParaRPr lang="en-US" sz="2800"/>
        </a:p>
      </dgm:t>
    </dgm:pt>
    <dgm:pt modelId="{08367108-A3BF-4027-8767-DE2688A8C050}" type="sibTrans" cxnId="{605882AF-6675-431E-9B52-3B37CB157775}">
      <dgm:prSet/>
      <dgm:spPr/>
      <dgm:t>
        <a:bodyPr/>
        <a:lstStyle/>
        <a:p>
          <a:endParaRPr lang="en-US" sz="2800"/>
        </a:p>
      </dgm:t>
    </dgm:pt>
    <dgm:pt modelId="{FCF73BDC-F9D4-472E-9C71-B31DDD497EA5}">
      <dgm:prSet custT="1"/>
      <dgm:spPr/>
      <dgm:t>
        <a:bodyPr/>
        <a:lstStyle/>
        <a:p>
          <a:r>
            <a:rPr lang="es-DO" sz="2400" b="1"/>
            <a:t>Código Penal … No se aprobaron 3 causales despenalizar aborto</a:t>
          </a:r>
          <a:endParaRPr lang="en-US" sz="2400"/>
        </a:p>
      </dgm:t>
    </dgm:pt>
    <dgm:pt modelId="{D93437B8-CC26-4757-AB52-0C47BB30A1AE}" type="parTrans" cxnId="{25B61430-1353-4DBA-9382-7BA1E86F4880}">
      <dgm:prSet/>
      <dgm:spPr/>
      <dgm:t>
        <a:bodyPr/>
        <a:lstStyle/>
        <a:p>
          <a:endParaRPr lang="en-US" sz="2800"/>
        </a:p>
      </dgm:t>
    </dgm:pt>
    <dgm:pt modelId="{FC8A702B-E052-4B80-9294-15C65ED36BC2}" type="sibTrans" cxnId="{25B61430-1353-4DBA-9382-7BA1E86F4880}">
      <dgm:prSet/>
      <dgm:spPr/>
      <dgm:t>
        <a:bodyPr/>
        <a:lstStyle/>
        <a:p>
          <a:endParaRPr lang="en-US" sz="2800"/>
        </a:p>
      </dgm:t>
    </dgm:pt>
    <dgm:pt modelId="{871EA12B-E1E7-43A7-839D-A3972527EB50}">
      <dgm:prSet custT="1"/>
      <dgm:spPr/>
      <dgm:t>
        <a:bodyPr/>
        <a:lstStyle/>
        <a:p>
          <a:r>
            <a:rPr lang="es-DO" sz="2400" b="1" dirty="0"/>
            <a:t>Ley Partidos políticos…. No se logró avanzar hacia el equilibrio 40-60 </a:t>
          </a:r>
          <a:endParaRPr lang="en-US" sz="2400" dirty="0"/>
        </a:p>
      </dgm:t>
    </dgm:pt>
    <dgm:pt modelId="{C40A905F-3937-4814-B5C0-8AA444908F45}" type="parTrans" cxnId="{00453D22-7999-4297-95BC-5EA7F1F635D0}">
      <dgm:prSet/>
      <dgm:spPr/>
      <dgm:t>
        <a:bodyPr/>
        <a:lstStyle/>
        <a:p>
          <a:endParaRPr lang="en-US" sz="2800"/>
        </a:p>
      </dgm:t>
    </dgm:pt>
    <dgm:pt modelId="{3F37EBCF-DE19-427A-B59C-1868DC37E832}" type="sibTrans" cxnId="{00453D22-7999-4297-95BC-5EA7F1F635D0}">
      <dgm:prSet/>
      <dgm:spPr/>
      <dgm:t>
        <a:bodyPr/>
        <a:lstStyle/>
        <a:p>
          <a:endParaRPr lang="en-US" sz="2800"/>
        </a:p>
      </dgm:t>
    </dgm:pt>
    <dgm:pt modelId="{21D6C66E-6B92-4155-BFE7-48353A07FFBC}" type="pres">
      <dgm:prSet presAssocID="{282513C2-4F70-4124-A392-C2A0E548A869}" presName="vert0" presStyleCnt="0">
        <dgm:presLayoutVars>
          <dgm:dir/>
          <dgm:animOne val="branch"/>
          <dgm:animLvl val="lvl"/>
        </dgm:presLayoutVars>
      </dgm:prSet>
      <dgm:spPr/>
    </dgm:pt>
    <dgm:pt modelId="{239E0226-C159-43AF-BB69-4044818DAF7D}" type="pres">
      <dgm:prSet presAssocID="{FCD761E2-1961-4A3D-AB61-C5A71880B2FE}" presName="thickLine" presStyleLbl="alignNode1" presStyleIdx="0" presStyleCnt="7"/>
      <dgm:spPr/>
    </dgm:pt>
    <dgm:pt modelId="{2D216AF1-1650-4077-BAD2-6D9460E5A23D}" type="pres">
      <dgm:prSet presAssocID="{FCD761E2-1961-4A3D-AB61-C5A71880B2FE}" presName="horz1" presStyleCnt="0"/>
      <dgm:spPr/>
    </dgm:pt>
    <dgm:pt modelId="{BDD6F18E-2AED-4061-BCF9-D78375D8C93A}" type="pres">
      <dgm:prSet presAssocID="{FCD761E2-1961-4A3D-AB61-C5A71880B2FE}" presName="tx1" presStyleLbl="revTx" presStyleIdx="0" presStyleCnt="7" custLinFactNeighborX="-5213" custLinFactNeighborY="-11795"/>
      <dgm:spPr/>
    </dgm:pt>
    <dgm:pt modelId="{D8A74C9E-9FD4-4345-BCDF-DBB61D5947AD}" type="pres">
      <dgm:prSet presAssocID="{FCD761E2-1961-4A3D-AB61-C5A71880B2FE}" presName="vert1" presStyleCnt="0"/>
      <dgm:spPr/>
    </dgm:pt>
    <dgm:pt modelId="{6FF48E72-BCC3-48E5-8148-D8FC0B0C7778}" type="pres">
      <dgm:prSet presAssocID="{1FC0FF4D-62B8-469B-BA12-5319896F61B3}" presName="thickLine" presStyleLbl="alignNode1" presStyleIdx="1" presStyleCnt="7"/>
      <dgm:spPr/>
    </dgm:pt>
    <dgm:pt modelId="{D4F421DC-FDEC-4723-99AA-2C4F74FCA406}" type="pres">
      <dgm:prSet presAssocID="{1FC0FF4D-62B8-469B-BA12-5319896F61B3}" presName="horz1" presStyleCnt="0"/>
      <dgm:spPr/>
    </dgm:pt>
    <dgm:pt modelId="{73037F09-D034-4EC4-AB35-152490569F11}" type="pres">
      <dgm:prSet presAssocID="{1FC0FF4D-62B8-469B-BA12-5319896F61B3}" presName="tx1" presStyleLbl="revTx" presStyleIdx="1" presStyleCnt="7"/>
      <dgm:spPr/>
    </dgm:pt>
    <dgm:pt modelId="{E2E8168B-2AD4-4EB3-8099-D00B611F121C}" type="pres">
      <dgm:prSet presAssocID="{1FC0FF4D-62B8-469B-BA12-5319896F61B3}" presName="vert1" presStyleCnt="0"/>
      <dgm:spPr/>
    </dgm:pt>
    <dgm:pt modelId="{49EBB544-1E19-4826-BFCE-9ADB36583DB8}" type="pres">
      <dgm:prSet presAssocID="{13A9D99A-7284-4ABF-B8DF-32DA4D89939E}" presName="thickLine" presStyleLbl="alignNode1" presStyleIdx="2" presStyleCnt="7"/>
      <dgm:spPr/>
    </dgm:pt>
    <dgm:pt modelId="{DD2E8600-6A2A-4CD6-BB29-ECA71D07A5CC}" type="pres">
      <dgm:prSet presAssocID="{13A9D99A-7284-4ABF-B8DF-32DA4D89939E}" presName="horz1" presStyleCnt="0"/>
      <dgm:spPr/>
    </dgm:pt>
    <dgm:pt modelId="{EFA17EDD-2561-4E64-9F5A-CC6B20B740F6}" type="pres">
      <dgm:prSet presAssocID="{13A9D99A-7284-4ABF-B8DF-32DA4D89939E}" presName="tx1" presStyleLbl="revTx" presStyleIdx="2" presStyleCnt="7"/>
      <dgm:spPr/>
    </dgm:pt>
    <dgm:pt modelId="{FA153F31-8EB3-4403-923E-930D6F067D3C}" type="pres">
      <dgm:prSet presAssocID="{13A9D99A-7284-4ABF-B8DF-32DA4D89939E}" presName="vert1" presStyleCnt="0"/>
      <dgm:spPr/>
    </dgm:pt>
    <dgm:pt modelId="{E1F26170-DC8A-4C47-8032-16893E86E473}" type="pres">
      <dgm:prSet presAssocID="{70726CC6-E3FC-42A7-A5AD-C5BF3BDF0E33}" presName="thickLine" presStyleLbl="alignNode1" presStyleIdx="3" presStyleCnt="7"/>
      <dgm:spPr/>
    </dgm:pt>
    <dgm:pt modelId="{7F5D1BFA-454A-404D-96E9-79F6390A31BE}" type="pres">
      <dgm:prSet presAssocID="{70726CC6-E3FC-42A7-A5AD-C5BF3BDF0E33}" presName="horz1" presStyleCnt="0"/>
      <dgm:spPr/>
    </dgm:pt>
    <dgm:pt modelId="{9087B69A-5A4A-42E2-BBD7-EB67D6E5E56C}" type="pres">
      <dgm:prSet presAssocID="{70726CC6-E3FC-42A7-A5AD-C5BF3BDF0E33}" presName="tx1" presStyleLbl="revTx" presStyleIdx="3" presStyleCnt="7"/>
      <dgm:spPr/>
    </dgm:pt>
    <dgm:pt modelId="{672552A7-0A43-4BB2-A5FF-03C386DF80D0}" type="pres">
      <dgm:prSet presAssocID="{70726CC6-E3FC-42A7-A5AD-C5BF3BDF0E33}" presName="vert1" presStyleCnt="0"/>
      <dgm:spPr/>
    </dgm:pt>
    <dgm:pt modelId="{83BFF5CD-F57D-4FEB-86C4-34692802EFB0}" type="pres">
      <dgm:prSet presAssocID="{6F31E13F-9036-45F8-9ECC-CE6881CA8386}" presName="thickLine" presStyleLbl="alignNode1" presStyleIdx="4" presStyleCnt="7"/>
      <dgm:spPr/>
    </dgm:pt>
    <dgm:pt modelId="{2E32C034-01DB-4585-9862-BCD4EA2FE939}" type="pres">
      <dgm:prSet presAssocID="{6F31E13F-9036-45F8-9ECC-CE6881CA8386}" presName="horz1" presStyleCnt="0"/>
      <dgm:spPr/>
    </dgm:pt>
    <dgm:pt modelId="{B5BFECF0-6C7D-4ED0-B128-B730E60FFD4E}" type="pres">
      <dgm:prSet presAssocID="{6F31E13F-9036-45F8-9ECC-CE6881CA8386}" presName="tx1" presStyleLbl="revTx" presStyleIdx="4" presStyleCnt="7"/>
      <dgm:spPr/>
    </dgm:pt>
    <dgm:pt modelId="{61757395-351F-4687-9B5E-CF41893DE87D}" type="pres">
      <dgm:prSet presAssocID="{6F31E13F-9036-45F8-9ECC-CE6881CA8386}" presName="vert1" presStyleCnt="0"/>
      <dgm:spPr/>
    </dgm:pt>
    <dgm:pt modelId="{D4EFF4DA-B876-41C8-B87F-7CA6C6FD6D20}" type="pres">
      <dgm:prSet presAssocID="{FCF73BDC-F9D4-472E-9C71-B31DDD497EA5}" presName="thickLine" presStyleLbl="alignNode1" presStyleIdx="5" presStyleCnt="7"/>
      <dgm:spPr/>
    </dgm:pt>
    <dgm:pt modelId="{AF36D48B-7370-4757-8E5F-709EB1C7C893}" type="pres">
      <dgm:prSet presAssocID="{FCF73BDC-F9D4-472E-9C71-B31DDD497EA5}" presName="horz1" presStyleCnt="0"/>
      <dgm:spPr/>
    </dgm:pt>
    <dgm:pt modelId="{623782C8-FD45-4C2E-A86F-B093CFA90593}" type="pres">
      <dgm:prSet presAssocID="{FCF73BDC-F9D4-472E-9C71-B31DDD497EA5}" presName="tx1" presStyleLbl="revTx" presStyleIdx="5" presStyleCnt="7"/>
      <dgm:spPr/>
    </dgm:pt>
    <dgm:pt modelId="{FD56AFA1-90E0-4BB3-8F5B-0597494AAD7F}" type="pres">
      <dgm:prSet presAssocID="{FCF73BDC-F9D4-472E-9C71-B31DDD497EA5}" presName="vert1" presStyleCnt="0"/>
      <dgm:spPr/>
    </dgm:pt>
    <dgm:pt modelId="{1DB284CD-6154-4CBE-936A-5DBC42F4CA0B}" type="pres">
      <dgm:prSet presAssocID="{871EA12B-E1E7-43A7-839D-A3972527EB50}" presName="thickLine" presStyleLbl="alignNode1" presStyleIdx="6" presStyleCnt="7"/>
      <dgm:spPr/>
    </dgm:pt>
    <dgm:pt modelId="{8F0900FE-C387-4E00-BAF7-886D7E7E6ED1}" type="pres">
      <dgm:prSet presAssocID="{871EA12B-E1E7-43A7-839D-A3972527EB50}" presName="horz1" presStyleCnt="0"/>
      <dgm:spPr/>
    </dgm:pt>
    <dgm:pt modelId="{0AEA8AA1-648A-479D-9244-0555334AA523}" type="pres">
      <dgm:prSet presAssocID="{871EA12B-E1E7-43A7-839D-A3972527EB50}" presName="tx1" presStyleLbl="revTx" presStyleIdx="6" presStyleCnt="7"/>
      <dgm:spPr/>
    </dgm:pt>
    <dgm:pt modelId="{D232BEC3-573B-47A8-8424-E999F8A2BEE2}" type="pres">
      <dgm:prSet presAssocID="{871EA12B-E1E7-43A7-839D-A3972527EB50}" presName="vert1" presStyleCnt="0"/>
      <dgm:spPr/>
    </dgm:pt>
  </dgm:ptLst>
  <dgm:cxnLst>
    <dgm:cxn modelId="{00453D22-7999-4297-95BC-5EA7F1F635D0}" srcId="{282513C2-4F70-4124-A392-C2A0E548A869}" destId="{871EA12B-E1E7-43A7-839D-A3972527EB50}" srcOrd="6" destOrd="0" parTransId="{C40A905F-3937-4814-B5C0-8AA444908F45}" sibTransId="{3F37EBCF-DE19-427A-B59C-1868DC37E832}"/>
    <dgm:cxn modelId="{5C2D4E2C-D037-4C78-A1D8-8A88218F0D98}" type="presOf" srcId="{871EA12B-E1E7-43A7-839D-A3972527EB50}" destId="{0AEA8AA1-648A-479D-9244-0555334AA523}" srcOrd="0" destOrd="0" presId="urn:microsoft.com/office/officeart/2008/layout/LinedList"/>
    <dgm:cxn modelId="{25B61430-1353-4DBA-9382-7BA1E86F4880}" srcId="{282513C2-4F70-4124-A392-C2A0E548A869}" destId="{FCF73BDC-F9D4-472E-9C71-B31DDD497EA5}" srcOrd="5" destOrd="0" parTransId="{D93437B8-CC26-4757-AB52-0C47BB30A1AE}" sibTransId="{FC8A702B-E052-4B80-9294-15C65ED36BC2}"/>
    <dgm:cxn modelId="{7A28DD38-D026-4F7B-B806-8F2AC69150CB}" srcId="{282513C2-4F70-4124-A392-C2A0E548A869}" destId="{70726CC6-E3FC-42A7-A5AD-C5BF3BDF0E33}" srcOrd="3" destOrd="0" parTransId="{C5D8D1E0-EC10-48C5-8770-37B302AA7428}" sibTransId="{910C3614-016D-4F07-9421-02D67ECC1926}"/>
    <dgm:cxn modelId="{86C56644-CAD6-4181-9E8B-FAC8A2EE40AD}" type="presOf" srcId="{70726CC6-E3FC-42A7-A5AD-C5BF3BDF0E33}" destId="{9087B69A-5A4A-42E2-BBD7-EB67D6E5E56C}" srcOrd="0" destOrd="0" presId="urn:microsoft.com/office/officeart/2008/layout/LinedList"/>
    <dgm:cxn modelId="{54EC524E-5830-44F9-B10E-A2270A941318}" type="presOf" srcId="{282513C2-4F70-4124-A392-C2A0E548A869}" destId="{21D6C66E-6B92-4155-BFE7-48353A07FFBC}" srcOrd="0" destOrd="0" presId="urn:microsoft.com/office/officeart/2008/layout/LinedList"/>
    <dgm:cxn modelId="{2154A88E-BFF4-4059-A6C1-1C7B62C4C17E}" type="presOf" srcId="{FCD761E2-1961-4A3D-AB61-C5A71880B2FE}" destId="{BDD6F18E-2AED-4061-BCF9-D78375D8C93A}" srcOrd="0" destOrd="0" presId="urn:microsoft.com/office/officeart/2008/layout/LinedList"/>
    <dgm:cxn modelId="{7C43B599-B070-4A8F-B216-47E7929CF033}" type="presOf" srcId="{1FC0FF4D-62B8-469B-BA12-5319896F61B3}" destId="{73037F09-D034-4EC4-AB35-152490569F11}" srcOrd="0" destOrd="0" presId="urn:microsoft.com/office/officeart/2008/layout/LinedList"/>
    <dgm:cxn modelId="{E39C6CA4-B1E7-4000-9001-CE5BAA876F72}" srcId="{282513C2-4F70-4124-A392-C2A0E548A869}" destId="{1FC0FF4D-62B8-469B-BA12-5319896F61B3}" srcOrd="1" destOrd="0" parTransId="{FB68E30F-ACF5-4648-98EC-7DE0800A8AF3}" sibTransId="{4BF2FE80-B23B-4CD2-9A01-5932442F4479}"/>
    <dgm:cxn modelId="{605882AF-6675-431E-9B52-3B37CB157775}" srcId="{282513C2-4F70-4124-A392-C2A0E548A869}" destId="{6F31E13F-9036-45F8-9ECC-CE6881CA8386}" srcOrd="4" destOrd="0" parTransId="{903719EB-84C9-4844-B6D2-4508647FB24B}" sibTransId="{08367108-A3BF-4027-8767-DE2688A8C050}"/>
    <dgm:cxn modelId="{A25DE8B2-5AF2-403A-BC20-57C412BEB878}" type="presOf" srcId="{6F31E13F-9036-45F8-9ECC-CE6881CA8386}" destId="{B5BFECF0-6C7D-4ED0-B128-B730E60FFD4E}" srcOrd="0" destOrd="0" presId="urn:microsoft.com/office/officeart/2008/layout/LinedList"/>
    <dgm:cxn modelId="{BC23ADD8-047E-4AEE-A856-0810DF48ADF2}" type="presOf" srcId="{FCF73BDC-F9D4-472E-9C71-B31DDD497EA5}" destId="{623782C8-FD45-4C2E-A86F-B093CFA90593}" srcOrd="0" destOrd="0" presId="urn:microsoft.com/office/officeart/2008/layout/LinedList"/>
    <dgm:cxn modelId="{EA8D70DA-6E41-4510-8609-A941B6ED081A}" type="presOf" srcId="{13A9D99A-7284-4ABF-B8DF-32DA4D89939E}" destId="{EFA17EDD-2561-4E64-9F5A-CC6B20B740F6}" srcOrd="0" destOrd="0" presId="urn:microsoft.com/office/officeart/2008/layout/LinedList"/>
    <dgm:cxn modelId="{A9E0D9E2-4C34-4593-88AD-C7485296190C}" srcId="{282513C2-4F70-4124-A392-C2A0E548A869}" destId="{FCD761E2-1961-4A3D-AB61-C5A71880B2FE}" srcOrd="0" destOrd="0" parTransId="{ED72DBD8-81D3-4F64-9849-4EAAC67D4468}" sibTransId="{C636190D-66FA-4C35-98F8-0B4053CBF181}"/>
    <dgm:cxn modelId="{327256F9-ADB2-49CD-8BBA-E3A1FCB2885A}" srcId="{282513C2-4F70-4124-A392-C2A0E548A869}" destId="{13A9D99A-7284-4ABF-B8DF-32DA4D89939E}" srcOrd="2" destOrd="0" parTransId="{A4618DE2-92F2-46B8-A336-6C17D1D2912F}" sibTransId="{4187038F-221B-479C-8CDA-97857992BE6C}"/>
    <dgm:cxn modelId="{802A40C6-EB68-4903-A727-454CD92FD40B}" type="presParOf" srcId="{21D6C66E-6B92-4155-BFE7-48353A07FFBC}" destId="{239E0226-C159-43AF-BB69-4044818DAF7D}" srcOrd="0" destOrd="0" presId="urn:microsoft.com/office/officeart/2008/layout/LinedList"/>
    <dgm:cxn modelId="{DC0A537B-C50D-4F07-9C5F-43AF7817ED3E}" type="presParOf" srcId="{21D6C66E-6B92-4155-BFE7-48353A07FFBC}" destId="{2D216AF1-1650-4077-BAD2-6D9460E5A23D}" srcOrd="1" destOrd="0" presId="urn:microsoft.com/office/officeart/2008/layout/LinedList"/>
    <dgm:cxn modelId="{1072D83F-AB0A-4814-A0F8-BF58AA102869}" type="presParOf" srcId="{2D216AF1-1650-4077-BAD2-6D9460E5A23D}" destId="{BDD6F18E-2AED-4061-BCF9-D78375D8C93A}" srcOrd="0" destOrd="0" presId="urn:microsoft.com/office/officeart/2008/layout/LinedList"/>
    <dgm:cxn modelId="{D6925109-1F01-48F8-8F05-FC839B6E2CAF}" type="presParOf" srcId="{2D216AF1-1650-4077-BAD2-6D9460E5A23D}" destId="{D8A74C9E-9FD4-4345-BCDF-DBB61D5947AD}" srcOrd="1" destOrd="0" presId="urn:microsoft.com/office/officeart/2008/layout/LinedList"/>
    <dgm:cxn modelId="{5E3B08F7-BC4B-4720-A209-0533FE5E03DE}" type="presParOf" srcId="{21D6C66E-6B92-4155-BFE7-48353A07FFBC}" destId="{6FF48E72-BCC3-48E5-8148-D8FC0B0C7778}" srcOrd="2" destOrd="0" presId="urn:microsoft.com/office/officeart/2008/layout/LinedList"/>
    <dgm:cxn modelId="{8E8B5F4E-9CFB-4DC4-A675-147F91803340}" type="presParOf" srcId="{21D6C66E-6B92-4155-BFE7-48353A07FFBC}" destId="{D4F421DC-FDEC-4723-99AA-2C4F74FCA406}" srcOrd="3" destOrd="0" presId="urn:microsoft.com/office/officeart/2008/layout/LinedList"/>
    <dgm:cxn modelId="{0B548379-DE4A-444B-A179-9973CF2A2621}" type="presParOf" srcId="{D4F421DC-FDEC-4723-99AA-2C4F74FCA406}" destId="{73037F09-D034-4EC4-AB35-152490569F11}" srcOrd="0" destOrd="0" presId="urn:microsoft.com/office/officeart/2008/layout/LinedList"/>
    <dgm:cxn modelId="{37135877-788C-4FEE-8991-6F8CBA3283B5}" type="presParOf" srcId="{D4F421DC-FDEC-4723-99AA-2C4F74FCA406}" destId="{E2E8168B-2AD4-4EB3-8099-D00B611F121C}" srcOrd="1" destOrd="0" presId="urn:microsoft.com/office/officeart/2008/layout/LinedList"/>
    <dgm:cxn modelId="{3DB1C6D3-4C38-432C-B709-A30B4486B52B}" type="presParOf" srcId="{21D6C66E-6B92-4155-BFE7-48353A07FFBC}" destId="{49EBB544-1E19-4826-BFCE-9ADB36583DB8}" srcOrd="4" destOrd="0" presId="urn:microsoft.com/office/officeart/2008/layout/LinedList"/>
    <dgm:cxn modelId="{C0D0E020-ACC8-4454-950A-4D1CCDD64815}" type="presParOf" srcId="{21D6C66E-6B92-4155-BFE7-48353A07FFBC}" destId="{DD2E8600-6A2A-4CD6-BB29-ECA71D07A5CC}" srcOrd="5" destOrd="0" presId="urn:microsoft.com/office/officeart/2008/layout/LinedList"/>
    <dgm:cxn modelId="{1D1A1A43-8AD6-44AB-93CB-B10113DFAB5C}" type="presParOf" srcId="{DD2E8600-6A2A-4CD6-BB29-ECA71D07A5CC}" destId="{EFA17EDD-2561-4E64-9F5A-CC6B20B740F6}" srcOrd="0" destOrd="0" presId="urn:microsoft.com/office/officeart/2008/layout/LinedList"/>
    <dgm:cxn modelId="{8D82C539-F4B6-4ACF-9EA8-18EA474A738F}" type="presParOf" srcId="{DD2E8600-6A2A-4CD6-BB29-ECA71D07A5CC}" destId="{FA153F31-8EB3-4403-923E-930D6F067D3C}" srcOrd="1" destOrd="0" presId="urn:microsoft.com/office/officeart/2008/layout/LinedList"/>
    <dgm:cxn modelId="{6B5470EE-E683-46AB-980C-56A776F1AFD8}" type="presParOf" srcId="{21D6C66E-6B92-4155-BFE7-48353A07FFBC}" destId="{E1F26170-DC8A-4C47-8032-16893E86E473}" srcOrd="6" destOrd="0" presId="urn:microsoft.com/office/officeart/2008/layout/LinedList"/>
    <dgm:cxn modelId="{A50AD0DF-DF30-49A1-BF68-07922061D29A}" type="presParOf" srcId="{21D6C66E-6B92-4155-BFE7-48353A07FFBC}" destId="{7F5D1BFA-454A-404D-96E9-79F6390A31BE}" srcOrd="7" destOrd="0" presId="urn:microsoft.com/office/officeart/2008/layout/LinedList"/>
    <dgm:cxn modelId="{5EDD54D5-8CF5-4D6A-93AF-AF66085FB38E}" type="presParOf" srcId="{7F5D1BFA-454A-404D-96E9-79F6390A31BE}" destId="{9087B69A-5A4A-42E2-BBD7-EB67D6E5E56C}" srcOrd="0" destOrd="0" presId="urn:microsoft.com/office/officeart/2008/layout/LinedList"/>
    <dgm:cxn modelId="{7302E2E3-B824-4939-B66F-F708E0F4EE96}" type="presParOf" srcId="{7F5D1BFA-454A-404D-96E9-79F6390A31BE}" destId="{672552A7-0A43-4BB2-A5FF-03C386DF80D0}" srcOrd="1" destOrd="0" presId="urn:microsoft.com/office/officeart/2008/layout/LinedList"/>
    <dgm:cxn modelId="{CE542826-C30F-4F07-9379-5C3C6D3B11B3}" type="presParOf" srcId="{21D6C66E-6B92-4155-BFE7-48353A07FFBC}" destId="{83BFF5CD-F57D-4FEB-86C4-34692802EFB0}" srcOrd="8" destOrd="0" presId="urn:microsoft.com/office/officeart/2008/layout/LinedList"/>
    <dgm:cxn modelId="{78167349-0ED4-4C1B-81CE-CA40B04EBA8E}" type="presParOf" srcId="{21D6C66E-6B92-4155-BFE7-48353A07FFBC}" destId="{2E32C034-01DB-4585-9862-BCD4EA2FE939}" srcOrd="9" destOrd="0" presId="urn:microsoft.com/office/officeart/2008/layout/LinedList"/>
    <dgm:cxn modelId="{9DE809A9-EB89-47D9-837D-76B6B62DC2F1}" type="presParOf" srcId="{2E32C034-01DB-4585-9862-BCD4EA2FE939}" destId="{B5BFECF0-6C7D-4ED0-B128-B730E60FFD4E}" srcOrd="0" destOrd="0" presId="urn:microsoft.com/office/officeart/2008/layout/LinedList"/>
    <dgm:cxn modelId="{B4D061E1-B970-4A3B-B33B-9C0FF0BDE682}" type="presParOf" srcId="{2E32C034-01DB-4585-9862-BCD4EA2FE939}" destId="{61757395-351F-4687-9B5E-CF41893DE87D}" srcOrd="1" destOrd="0" presId="urn:microsoft.com/office/officeart/2008/layout/LinedList"/>
    <dgm:cxn modelId="{74B034AC-2EFD-456B-9B71-1A00E8B09E8C}" type="presParOf" srcId="{21D6C66E-6B92-4155-BFE7-48353A07FFBC}" destId="{D4EFF4DA-B876-41C8-B87F-7CA6C6FD6D20}" srcOrd="10" destOrd="0" presId="urn:microsoft.com/office/officeart/2008/layout/LinedList"/>
    <dgm:cxn modelId="{F4C87790-49B3-4679-8BD6-549A379E70C1}" type="presParOf" srcId="{21D6C66E-6B92-4155-BFE7-48353A07FFBC}" destId="{AF36D48B-7370-4757-8E5F-709EB1C7C893}" srcOrd="11" destOrd="0" presId="urn:microsoft.com/office/officeart/2008/layout/LinedList"/>
    <dgm:cxn modelId="{5597A282-619C-49DA-81C8-1856BC4C9EB2}" type="presParOf" srcId="{AF36D48B-7370-4757-8E5F-709EB1C7C893}" destId="{623782C8-FD45-4C2E-A86F-B093CFA90593}" srcOrd="0" destOrd="0" presId="urn:microsoft.com/office/officeart/2008/layout/LinedList"/>
    <dgm:cxn modelId="{6B419571-3270-4527-BBD8-04C44D7C8028}" type="presParOf" srcId="{AF36D48B-7370-4757-8E5F-709EB1C7C893}" destId="{FD56AFA1-90E0-4BB3-8F5B-0597494AAD7F}" srcOrd="1" destOrd="0" presId="urn:microsoft.com/office/officeart/2008/layout/LinedList"/>
    <dgm:cxn modelId="{8A5F2A04-A176-40D8-8F2A-00E3722C3A38}" type="presParOf" srcId="{21D6C66E-6B92-4155-BFE7-48353A07FFBC}" destId="{1DB284CD-6154-4CBE-936A-5DBC42F4CA0B}" srcOrd="12" destOrd="0" presId="urn:microsoft.com/office/officeart/2008/layout/LinedList"/>
    <dgm:cxn modelId="{B7FF7FC9-1477-443D-8C02-73782E291FFC}" type="presParOf" srcId="{21D6C66E-6B92-4155-BFE7-48353A07FFBC}" destId="{8F0900FE-C387-4E00-BAF7-886D7E7E6ED1}" srcOrd="13" destOrd="0" presId="urn:microsoft.com/office/officeart/2008/layout/LinedList"/>
    <dgm:cxn modelId="{03BC262E-BEDF-4982-9F7C-035E91F8D321}" type="presParOf" srcId="{8F0900FE-C387-4E00-BAF7-886D7E7E6ED1}" destId="{0AEA8AA1-648A-479D-9244-0555334AA523}" srcOrd="0" destOrd="0" presId="urn:microsoft.com/office/officeart/2008/layout/LinedList"/>
    <dgm:cxn modelId="{1707475B-0BDE-4165-90FF-4488BE10B5B8}" type="presParOf" srcId="{8F0900FE-C387-4E00-BAF7-886D7E7E6ED1}" destId="{D232BEC3-573B-47A8-8424-E999F8A2BE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EA36A3-94E4-4183-A45D-0A03CB0C8B8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DO"/>
        </a:p>
      </dgm:t>
    </dgm:pt>
    <dgm:pt modelId="{0D8B4821-E5F2-4B47-92DC-91A581D75232}">
      <dgm:prSet custT="1"/>
      <dgm:spPr/>
      <dgm:t>
        <a:bodyPr/>
        <a:lstStyle/>
        <a:p>
          <a:r>
            <a:rPr lang="es-DO" sz="1400" b="1" dirty="0">
              <a:solidFill>
                <a:schemeClr val="tx1"/>
              </a:solidFill>
            </a:rPr>
            <a:t>1. Hoy el empoderamiento económico de las mujeres cobra más importancia que nunca para erigir economías más prósperas, resilientes y con mayor igualdad de género</a:t>
          </a:r>
          <a:r>
            <a:rPr lang="es-DO" sz="1400" dirty="0">
              <a:solidFill>
                <a:schemeClr val="tx1"/>
              </a:solidFill>
            </a:rPr>
            <a:t>.</a:t>
          </a:r>
        </a:p>
      </dgm:t>
    </dgm:pt>
    <dgm:pt modelId="{1EE55A17-EF00-4FD6-A8CA-1217986573DB}" type="parTrans" cxnId="{E88F9BB1-7069-46AE-8B6F-33D243375393}">
      <dgm:prSet/>
      <dgm:spPr/>
      <dgm:t>
        <a:bodyPr/>
        <a:lstStyle/>
        <a:p>
          <a:endParaRPr lang="es-DO" sz="2000"/>
        </a:p>
      </dgm:t>
    </dgm:pt>
    <dgm:pt modelId="{5F4CBBE2-2E13-4E0E-86B7-DD51D0A44D59}" type="sibTrans" cxnId="{E88F9BB1-7069-46AE-8B6F-33D243375393}">
      <dgm:prSet/>
      <dgm:spPr/>
      <dgm:t>
        <a:bodyPr/>
        <a:lstStyle/>
        <a:p>
          <a:endParaRPr lang="es-DO" sz="2000"/>
        </a:p>
      </dgm:t>
    </dgm:pt>
    <dgm:pt modelId="{31CA69F8-2961-4640-AD0A-3FE58BAA5543}">
      <dgm:prSet custT="1"/>
      <dgm:spPr/>
      <dgm:t>
        <a:bodyPr/>
        <a:lstStyle/>
        <a:p>
          <a:r>
            <a:rPr lang="es-DO" sz="1400" b="1" dirty="0">
              <a:solidFill>
                <a:schemeClr val="tx1"/>
              </a:solidFill>
            </a:rPr>
            <a:t>2. Durante más de dos décadas, las mujeres de la región han registrado importantes avances</a:t>
          </a:r>
          <a:r>
            <a:rPr lang="es-DO" sz="1400" dirty="0">
              <a:solidFill>
                <a:schemeClr val="tx1"/>
              </a:solidFill>
            </a:rPr>
            <a:t>.</a:t>
          </a:r>
        </a:p>
      </dgm:t>
    </dgm:pt>
    <dgm:pt modelId="{FD8F9E32-23D9-4959-B4FF-00ED15CB7845}" type="parTrans" cxnId="{5EDFB4B6-7D10-4D9F-8057-50435E51D264}">
      <dgm:prSet/>
      <dgm:spPr/>
      <dgm:t>
        <a:bodyPr/>
        <a:lstStyle/>
        <a:p>
          <a:endParaRPr lang="es-DO" sz="2000"/>
        </a:p>
      </dgm:t>
    </dgm:pt>
    <dgm:pt modelId="{D6051A10-E6C8-413F-8367-A26D22840596}" type="sibTrans" cxnId="{5EDFB4B6-7D10-4D9F-8057-50435E51D264}">
      <dgm:prSet/>
      <dgm:spPr/>
      <dgm:t>
        <a:bodyPr/>
        <a:lstStyle/>
        <a:p>
          <a:endParaRPr lang="es-DO" sz="2000"/>
        </a:p>
      </dgm:t>
    </dgm:pt>
    <dgm:pt modelId="{5AD46959-BEB9-45AD-919C-2E161059E03B}">
      <dgm:prSet custT="1"/>
      <dgm:spPr/>
      <dgm:t>
        <a:bodyPr/>
        <a:lstStyle/>
        <a:p>
          <a:r>
            <a:rPr lang="es-DO" sz="1400" b="1" dirty="0">
              <a:solidFill>
                <a:schemeClr val="tx1"/>
              </a:solidFill>
            </a:rPr>
            <a:t>3. Sin embargo, las brechas de género persisten y la pobreza se ha feminizado</a:t>
          </a:r>
        </a:p>
      </dgm:t>
    </dgm:pt>
    <dgm:pt modelId="{1AEF0630-D790-4B84-9A66-D2F2E4E080F7}" type="parTrans" cxnId="{7B09647F-38D8-4D99-842D-C74F846DEA30}">
      <dgm:prSet/>
      <dgm:spPr/>
      <dgm:t>
        <a:bodyPr/>
        <a:lstStyle/>
        <a:p>
          <a:endParaRPr lang="es-DO" sz="2000"/>
        </a:p>
      </dgm:t>
    </dgm:pt>
    <dgm:pt modelId="{95A55C25-B362-4D99-9FD7-AC003C5ECE71}" type="sibTrans" cxnId="{7B09647F-38D8-4D99-842D-C74F846DEA30}">
      <dgm:prSet/>
      <dgm:spPr/>
      <dgm:t>
        <a:bodyPr/>
        <a:lstStyle/>
        <a:p>
          <a:endParaRPr lang="es-DO" sz="2000"/>
        </a:p>
      </dgm:t>
    </dgm:pt>
    <dgm:pt modelId="{247064ED-8B65-4B92-90E0-6AC14C09C5A4}">
      <dgm:prSet custT="1"/>
      <dgm:spPr/>
      <dgm:t>
        <a:bodyPr/>
        <a:lstStyle/>
        <a:p>
          <a:r>
            <a:rPr lang="es-DO" sz="1400" dirty="0">
              <a:solidFill>
                <a:schemeClr val="tx1"/>
              </a:solidFill>
            </a:rPr>
            <a:t>4</a:t>
          </a:r>
          <a:r>
            <a:rPr lang="es-DO" sz="1400" b="1" dirty="0">
              <a:solidFill>
                <a:schemeClr val="tx1"/>
              </a:solidFill>
            </a:rPr>
            <a:t>. La región ha experimentado una revolución silenciosa, incompleta y desigual en las dinámicas familiares.</a:t>
          </a:r>
        </a:p>
      </dgm:t>
    </dgm:pt>
    <dgm:pt modelId="{7B4B8CA4-3E3B-450D-86D3-4767A459B2AA}" type="parTrans" cxnId="{21737D92-FB5E-4607-88EE-52FCA0A6D6AC}">
      <dgm:prSet/>
      <dgm:spPr/>
      <dgm:t>
        <a:bodyPr/>
        <a:lstStyle/>
        <a:p>
          <a:endParaRPr lang="es-DO" sz="2000"/>
        </a:p>
      </dgm:t>
    </dgm:pt>
    <dgm:pt modelId="{33499CCA-73F0-4DAC-A41D-D04B238D462A}" type="sibTrans" cxnId="{21737D92-FB5E-4607-88EE-52FCA0A6D6AC}">
      <dgm:prSet/>
      <dgm:spPr/>
      <dgm:t>
        <a:bodyPr/>
        <a:lstStyle/>
        <a:p>
          <a:endParaRPr lang="es-DO" sz="2000"/>
        </a:p>
      </dgm:t>
    </dgm:pt>
    <dgm:pt modelId="{BA945E0E-B4E3-4A5F-81C5-2E5F37529EFC}">
      <dgm:prSet custT="1"/>
      <dgm:spPr/>
      <dgm:t>
        <a:bodyPr/>
        <a:lstStyle/>
        <a:p>
          <a:r>
            <a:rPr lang="es-DO" sz="1400" b="1" dirty="0">
              <a:solidFill>
                <a:schemeClr val="tx1"/>
              </a:solidFill>
            </a:rPr>
            <a:t>5. Estos cambios han sido experimentados de manera desigual por mujeres de distintos grupos socioeconómicos, geográficos, étnicos y raciales</a:t>
          </a:r>
          <a:r>
            <a:rPr lang="es-DO" sz="1400" dirty="0">
              <a:solidFill>
                <a:schemeClr val="tx1"/>
              </a:solidFill>
            </a:rPr>
            <a:t>.</a:t>
          </a:r>
        </a:p>
      </dgm:t>
    </dgm:pt>
    <dgm:pt modelId="{0FEC41D8-4392-4AA9-A530-A649FA8D1352}" type="parTrans" cxnId="{04DBCE1A-D7D9-44F4-8818-B3116BF2A4D1}">
      <dgm:prSet/>
      <dgm:spPr/>
      <dgm:t>
        <a:bodyPr/>
        <a:lstStyle/>
        <a:p>
          <a:endParaRPr lang="es-DO" sz="2000"/>
        </a:p>
      </dgm:t>
    </dgm:pt>
    <dgm:pt modelId="{F5CD182E-0CB6-4E21-9AD8-1F81FAAFC3CB}" type="sibTrans" cxnId="{04DBCE1A-D7D9-44F4-8818-B3116BF2A4D1}">
      <dgm:prSet/>
      <dgm:spPr/>
      <dgm:t>
        <a:bodyPr/>
        <a:lstStyle/>
        <a:p>
          <a:endParaRPr lang="es-DO" sz="2000"/>
        </a:p>
      </dgm:t>
    </dgm:pt>
    <dgm:pt modelId="{EC970FDA-E79D-4064-93A2-FF99B1A3FA27}">
      <dgm:prSet custT="1"/>
      <dgm:spPr/>
      <dgm:t>
        <a:bodyPr/>
        <a:lstStyle/>
        <a:p>
          <a:r>
            <a:rPr lang="es-DO" sz="1400" dirty="0">
              <a:solidFill>
                <a:schemeClr val="tx1"/>
              </a:solidFill>
            </a:rPr>
            <a:t>6. </a:t>
          </a:r>
          <a:r>
            <a:rPr lang="es-DO" sz="1400" b="1" dirty="0">
              <a:solidFill>
                <a:schemeClr val="tx1"/>
              </a:solidFill>
            </a:rPr>
            <a:t>Como resultado, han surgido diferentes escenarios de empoderamiento económico</a:t>
          </a:r>
        </a:p>
      </dgm:t>
    </dgm:pt>
    <dgm:pt modelId="{3AB6B503-44E8-4E9F-99A0-09EE114D9E02}" type="parTrans" cxnId="{C8ABA630-E09C-4818-9C4E-7DEF9062EA0E}">
      <dgm:prSet/>
      <dgm:spPr/>
      <dgm:t>
        <a:bodyPr/>
        <a:lstStyle/>
        <a:p>
          <a:endParaRPr lang="es-DO" sz="2000"/>
        </a:p>
      </dgm:t>
    </dgm:pt>
    <dgm:pt modelId="{4E494A3D-91A9-4FAB-B007-08E0456887C1}" type="sibTrans" cxnId="{C8ABA630-E09C-4818-9C4E-7DEF9062EA0E}">
      <dgm:prSet/>
      <dgm:spPr/>
      <dgm:t>
        <a:bodyPr/>
        <a:lstStyle/>
        <a:p>
          <a:endParaRPr lang="es-DO" sz="2000"/>
        </a:p>
      </dgm:t>
    </dgm:pt>
    <dgm:pt modelId="{E78949DD-1F6A-48E2-8170-D27441601C6A}">
      <dgm:prSet custT="1"/>
      <dgm:spPr/>
      <dgm:t>
        <a:bodyPr/>
        <a:lstStyle/>
        <a:p>
          <a:r>
            <a:rPr lang="es-DO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7</a:t>
          </a:r>
          <a:r>
            <a:rPr lang="es-DO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r>
            <a:rPr lang="es-DO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Evitar retrocesos, superar los obstáculos y avanzar en el empoderamiento económico de todas las mujeres: seis estrategias de cara al escenario actual</a:t>
          </a:r>
        </a:p>
      </dgm:t>
    </dgm:pt>
    <dgm:pt modelId="{AE2BBE68-B6DF-4E3E-8A3C-5610DB285545}" type="parTrans" cxnId="{366F943B-951A-4BB1-A407-A6D73C36E1B9}">
      <dgm:prSet/>
      <dgm:spPr/>
      <dgm:t>
        <a:bodyPr/>
        <a:lstStyle/>
        <a:p>
          <a:endParaRPr lang="es-DO" sz="2000"/>
        </a:p>
      </dgm:t>
    </dgm:pt>
    <dgm:pt modelId="{79C4F350-5682-4715-B11C-8EC6B74C72EE}" type="sibTrans" cxnId="{366F943B-951A-4BB1-A407-A6D73C36E1B9}">
      <dgm:prSet/>
      <dgm:spPr/>
      <dgm:t>
        <a:bodyPr/>
        <a:lstStyle/>
        <a:p>
          <a:endParaRPr lang="es-DO" sz="2000"/>
        </a:p>
      </dgm:t>
    </dgm:pt>
    <dgm:pt modelId="{40745124-4520-4802-AF77-35C6DF9A3FF0}" type="pres">
      <dgm:prSet presAssocID="{BCEA36A3-94E4-4183-A45D-0A03CB0C8B88}" presName="Name0" presStyleCnt="0">
        <dgm:presLayoutVars>
          <dgm:dir/>
          <dgm:resizeHandles val="exact"/>
        </dgm:presLayoutVars>
      </dgm:prSet>
      <dgm:spPr/>
    </dgm:pt>
    <dgm:pt modelId="{9C63491B-FB5B-4F80-9F3F-CA56A9F183ED}" type="pres">
      <dgm:prSet presAssocID="{0D8B4821-E5F2-4B47-92DC-91A581D75232}" presName="composite" presStyleCnt="0"/>
      <dgm:spPr/>
    </dgm:pt>
    <dgm:pt modelId="{A3834085-9666-41BC-A7AA-CCD7AF600A08}" type="pres">
      <dgm:prSet presAssocID="{0D8B4821-E5F2-4B47-92DC-91A581D75232}" presName="rect1" presStyleLbl="trAlignAcc1" presStyleIdx="0" presStyleCnt="7">
        <dgm:presLayoutVars>
          <dgm:bulletEnabled val="1"/>
        </dgm:presLayoutVars>
      </dgm:prSet>
      <dgm:spPr/>
    </dgm:pt>
    <dgm:pt modelId="{793B715E-FB29-4A14-B4EF-CCA7EF3C6861}" type="pres">
      <dgm:prSet presAssocID="{0D8B4821-E5F2-4B47-92DC-91A581D75232}" presName="rect2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F03C78-89A5-483C-9C8F-3E975463D563}" type="pres">
      <dgm:prSet presAssocID="{5F4CBBE2-2E13-4E0E-86B7-DD51D0A44D59}" presName="sibTrans" presStyleCnt="0"/>
      <dgm:spPr/>
    </dgm:pt>
    <dgm:pt modelId="{DDB71EED-68D3-49FA-B72F-6594221BB6DB}" type="pres">
      <dgm:prSet presAssocID="{31CA69F8-2961-4640-AD0A-3FE58BAA5543}" presName="composite" presStyleCnt="0"/>
      <dgm:spPr/>
    </dgm:pt>
    <dgm:pt modelId="{743805A6-B574-492E-A069-77C57C7F7C25}" type="pres">
      <dgm:prSet presAssocID="{31CA69F8-2961-4640-AD0A-3FE58BAA5543}" presName="rect1" presStyleLbl="trAlignAcc1" presStyleIdx="1" presStyleCnt="7">
        <dgm:presLayoutVars>
          <dgm:bulletEnabled val="1"/>
        </dgm:presLayoutVars>
      </dgm:prSet>
      <dgm:spPr/>
    </dgm:pt>
    <dgm:pt modelId="{7AF2FCEC-49AA-4FB1-A7D0-80206BC9FD3A}" type="pres">
      <dgm:prSet presAssocID="{31CA69F8-2961-4640-AD0A-3FE58BAA5543}" presName="rect2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68F5B45-CE3A-4AAE-B1F1-71B84D18DD6F}" type="pres">
      <dgm:prSet presAssocID="{D6051A10-E6C8-413F-8367-A26D22840596}" presName="sibTrans" presStyleCnt="0"/>
      <dgm:spPr/>
    </dgm:pt>
    <dgm:pt modelId="{3F25176B-F488-4153-9AD7-B757934219DF}" type="pres">
      <dgm:prSet presAssocID="{5AD46959-BEB9-45AD-919C-2E161059E03B}" presName="composite" presStyleCnt="0"/>
      <dgm:spPr/>
    </dgm:pt>
    <dgm:pt modelId="{553C22E2-3B5C-4EE1-B02A-564208392E96}" type="pres">
      <dgm:prSet presAssocID="{5AD46959-BEB9-45AD-919C-2E161059E03B}" presName="rect1" presStyleLbl="trAlignAcc1" presStyleIdx="2" presStyleCnt="7">
        <dgm:presLayoutVars>
          <dgm:bulletEnabled val="1"/>
        </dgm:presLayoutVars>
      </dgm:prSet>
      <dgm:spPr/>
    </dgm:pt>
    <dgm:pt modelId="{2A44E1F9-D8D2-4038-9E9E-AF4E0632700D}" type="pres">
      <dgm:prSet presAssocID="{5AD46959-BEB9-45AD-919C-2E161059E03B}" presName="rect2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B2AF8F2-44C6-44FB-A97B-1A6262DC017F}" type="pres">
      <dgm:prSet presAssocID="{95A55C25-B362-4D99-9FD7-AC003C5ECE71}" presName="sibTrans" presStyleCnt="0"/>
      <dgm:spPr/>
    </dgm:pt>
    <dgm:pt modelId="{680AE5F0-4098-4123-BB8F-3F59BAAAFC45}" type="pres">
      <dgm:prSet presAssocID="{247064ED-8B65-4B92-90E0-6AC14C09C5A4}" presName="composite" presStyleCnt="0"/>
      <dgm:spPr/>
    </dgm:pt>
    <dgm:pt modelId="{7959B2F0-4266-40D1-A4A4-046330CE3CC4}" type="pres">
      <dgm:prSet presAssocID="{247064ED-8B65-4B92-90E0-6AC14C09C5A4}" presName="rect1" presStyleLbl="trAlignAcc1" presStyleIdx="3" presStyleCnt="7">
        <dgm:presLayoutVars>
          <dgm:bulletEnabled val="1"/>
        </dgm:presLayoutVars>
      </dgm:prSet>
      <dgm:spPr/>
    </dgm:pt>
    <dgm:pt modelId="{07B49042-388A-47FF-91E4-0860C27E41ED}" type="pres">
      <dgm:prSet presAssocID="{247064ED-8B65-4B92-90E0-6AC14C09C5A4}" presName="rect2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8F156C4-8631-4299-8B23-FFFD31E333E4}" type="pres">
      <dgm:prSet presAssocID="{33499CCA-73F0-4DAC-A41D-D04B238D462A}" presName="sibTrans" presStyleCnt="0"/>
      <dgm:spPr/>
    </dgm:pt>
    <dgm:pt modelId="{1B1B2930-2B1A-4272-AB4D-42C3B99F2460}" type="pres">
      <dgm:prSet presAssocID="{BA945E0E-B4E3-4A5F-81C5-2E5F37529EFC}" presName="composite" presStyleCnt="0"/>
      <dgm:spPr/>
    </dgm:pt>
    <dgm:pt modelId="{97A8E1F2-C773-4598-B2CD-EC51A45E34A3}" type="pres">
      <dgm:prSet presAssocID="{BA945E0E-B4E3-4A5F-81C5-2E5F37529EFC}" presName="rect1" presStyleLbl="trAlignAcc1" presStyleIdx="4" presStyleCnt="7">
        <dgm:presLayoutVars>
          <dgm:bulletEnabled val="1"/>
        </dgm:presLayoutVars>
      </dgm:prSet>
      <dgm:spPr/>
    </dgm:pt>
    <dgm:pt modelId="{1DFD9937-EA76-4E68-B0E3-EBA5F857A45D}" type="pres">
      <dgm:prSet presAssocID="{BA945E0E-B4E3-4A5F-81C5-2E5F37529EFC}" presName="rect2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9BC609A-4B62-4211-A635-0783C24B5397}" type="pres">
      <dgm:prSet presAssocID="{F5CD182E-0CB6-4E21-9AD8-1F81FAAFC3CB}" presName="sibTrans" presStyleCnt="0"/>
      <dgm:spPr/>
    </dgm:pt>
    <dgm:pt modelId="{034F81E0-8372-4D6C-A416-DC97915988A9}" type="pres">
      <dgm:prSet presAssocID="{EC970FDA-E79D-4064-93A2-FF99B1A3FA27}" presName="composite" presStyleCnt="0"/>
      <dgm:spPr/>
    </dgm:pt>
    <dgm:pt modelId="{6EBF0854-680B-4BA8-BA4F-BC093964C706}" type="pres">
      <dgm:prSet presAssocID="{EC970FDA-E79D-4064-93A2-FF99B1A3FA27}" presName="rect1" presStyleLbl="trAlignAcc1" presStyleIdx="5" presStyleCnt="7">
        <dgm:presLayoutVars>
          <dgm:bulletEnabled val="1"/>
        </dgm:presLayoutVars>
      </dgm:prSet>
      <dgm:spPr/>
    </dgm:pt>
    <dgm:pt modelId="{F30A51BA-13C6-4B86-AE3C-251A131FBA36}" type="pres">
      <dgm:prSet presAssocID="{EC970FDA-E79D-4064-93A2-FF99B1A3FA27}" presName="rect2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B6CA078-8599-4541-9F8E-FD0CB26B33DD}" type="pres">
      <dgm:prSet presAssocID="{4E494A3D-91A9-4FAB-B007-08E0456887C1}" presName="sibTrans" presStyleCnt="0"/>
      <dgm:spPr/>
    </dgm:pt>
    <dgm:pt modelId="{915CD115-DA6D-486E-86AA-233BD68D747B}" type="pres">
      <dgm:prSet presAssocID="{E78949DD-1F6A-48E2-8170-D27441601C6A}" presName="composite" presStyleCnt="0"/>
      <dgm:spPr/>
    </dgm:pt>
    <dgm:pt modelId="{CE3415C8-2645-45BD-BF07-AE7F447CEDD1}" type="pres">
      <dgm:prSet presAssocID="{E78949DD-1F6A-48E2-8170-D27441601C6A}" presName="rect1" presStyleLbl="trAlignAcc1" presStyleIdx="6" presStyleCnt="7">
        <dgm:presLayoutVars>
          <dgm:bulletEnabled val="1"/>
        </dgm:presLayoutVars>
      </dgm:prSet>
      <dgm:spPr/>
    </dgm:pt>
    <dgm:pt modelId="{1AFAAB13-C9B1-4DF4-8A13-860098CDB45B}" type="pres">
      <dgm:prSet presAssocID="{E78949DD-1F6A-48E2-8170-D27441601C6A}" presName="rect2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04DBCE1A-D7D9-44F4-8818-B3116BF2A4D1}" srcId="{BCEA36A3-94E4-4183-A45D-0A03CB0C8B88}" destId="{BA945E0E-B4E3-4A5F-81C5-2E5F37529EFC}" srcOrd="4" destOrd="0" parTransId="{0FEC41D8-4392-4AA9-A530-A649FA8D1352}" sibTransId="{F5CD182E-0CB6-4E21-9AD8-1F81FAAFC3CB}"/>
    <dgm:cxn modelId="{5945CB1D-AEA7-4FEC-9BA5-0C32067BCF60}" type="presOf" srcId="{BA945E0E-B4E3-4A5F-81C5-2E5F37529EFC}" destId="{97A8E1F2-C773-4598-B2CD-EC51A45E34A3}" srcOrd="0" destOrd="0" presId="urn:microsoft.com/office/officeart/2008/layout/PictureStrips"/>
    <dgm:cxn modelId="{1378162E-6EBC-48F9-83D6-62F19B776B3A}" type="presOf" srcId="{247064ED-8B65-4B92-90E0-6AC14C09C5A4}" destId="{7959B2F0-4266-40D1-A4A4-046330CE3CC4}" srcOrd="0" destOrd="0" presId="urn:microsoft.com/office/officeart/2008/layout/PictureStrips"/>
    <dgm:cxn modelId="{C8ABA630-E09C-4818-9C4E-7DEF9062EA0E}" srcId="{BCEA36A3-94E4-4183-A45D-0A03CB0C8B88}" destId="{EC970FDA-E79D-4064-93A2-FF99B1A3FA27}" srcOrd="5" destOrd="0" parTransId="{3AB6B503-44E8-4E9F-99A0-09EE114D9E02}" sibTransId="{4E494A3D-91A9-4FAB-B007-08E0456887C1}"/>
    <dgm:cxn modelId="{366F943B-951A-4BB1-A407-A6D73C36E1B9}" srcId="{BCEA36A3-94E4-4183-A45D-0A03CB0C8B88}" destId="{E78949DD-1F6A-48E2-8170-D27441601C6A}" srcOrd="6" destOrd="0" parTransId="{AE2BBE68-B6DF-4E3E-8A3C-5610DB285545}" sibTransId="{79C4F350-5682-4715-B11C-8EC6B74C72EE}"/>
    <dgm:cxn modelId="{D381C347-5239-4E7A-934B-256542D25D61}" type="presOf" srcId="{5AD46959-BEB9-45AD-919C-2E161059E03B}" destId="{553C22E2-3B5C-4EE1-B02A-564208392E96}" srcOrd="0" destOrd="0" presId="urn:microsoft.com/office/officeart/2008/layout/PictureStrips"/>
    <dgm:cxn modelId="{B2122A50-7156-4E5A-8D67-51E684C92886}" type="presOf" srcId="{31CA69F8-2961-4640-AD0A-3FE58BAA5543}" destId="{743805A6-B574-492E-A069-77C57C7F7C25}" srcOrd="0" destOrd="0" presId="urn:microsoft.com/office/officeart/2008/layout/PictureStrips"/>
    <dgm:cxn modelId="{7B09647F-38D8-4D99-842D-C74F846DEA30}" srcId="{BCEA36A3-94E4-4183-A45D-0A03CB0C8B88}" destId="{5AD46959-BEB9-45AD-919C-2E161059E03B}" srcOrd="2" destOrd="0" parTransId="{1AEF0630-D790-4B84-9A66-D2F2E4E080F7}" sibTransId="{95A55C25-B362-4D99-9FD7-AC003C5ECE71}"/>
    <dgm:cxn modelId="{21737D92-FB5E-4607-88EE-52FCA0A6D6AC}" srcId="{BCEA36A3-94E4-4183-A45D-0A03CB0C8B88}" destId="{247064ED-8B65-4B92-90E0-6AC14C09C5A4}" srcOrd="3" destOrd="0" parTransId="{7B4B8CA4-3E3B-450D-86D3-4767A459B2AA}" sibTransId="{33499CCA-73F0-4DAC-A41D-D04B238D462A}"/>
    <dgm:cxn modelId="{E88F9BB1-7069-46AE-8B6F-33D243375393}" srcId="{BCEA36A3-94E4-4183-A45D-0A03CB0C8B88}" destId="{0D8B4821-E5F2-4B47-92DC-91A581D75232}" srcOrd="0" destOrd="0" parTransId="{1EE55A17-EF00-4FD6-A8CA-1217986573DB}" sibTransId="{5F4CBBE2-2E13-4E0E-86B7-DD51D0A44D59}"/>
    <dgm:cxn modelId="{5EDFB4B6-7D10-4D9F-8057-50435E51D264}" srcId="{BCEA36A3-94E4-4183-A45D-0A03CB0C8B88}" destId="{31CA69F8-2961-4640-AD0A-3FE58BAA5543}" srcOrd="1" destOrd="0" parTransId="{FD8F9E32-23D9-4959-B4FF-00ED15CB7845}" sibTransId="{D6051A10-E6C8-413F-8367-A26D22840596}"/>
    <dgm:cxn modelId="{BEE224BE-3C69-4DD0-8845-D4301A90ADAC}" type="presOf" srcId="{E78949DD-1F6A-48E2-8170-D27441601C6A}" destId="{CE3415C8-2645-45BD-BF07-AE7F447CEDD1}" srcOrd="0" destOrd="0" presId="urn:microsoft.com/office/officeart/2008/layout/PictureStrips"/>
    <dgm:cxn modelId="{C448FCD1-F4D2-48F7-A352-A716AE2389B3}" type="presOf" srcId="{BCEA36A3-94E4-4183-A45D-0A03CB0C8B88}" destId="{40745124-4520-4802-AF77-35C6DF9A3FF0}" srcOrd="0" destOrd="0" presId="urn:microsoft.com/office/officeart/2008/layout/PictureStrips"/>
    <dgm:cxn modelId="{32D76BE6-5DF0-407C-8E31-960BCAD10697}" type="presOf" srcId="{0D8B4821-E5F2-4B47-92DC-91A581D75232}" destId="{A3834085-9666-41BC-A7AA-CCD7AF600A08}" srcOrd="0" destOrd="0" presId="urn:microsoft.com/office/officeart/2008/layout/PictureStrips"/>
    <dgm:cxn modelId="{CB3587F5-D109-4495-9724-B32E5C5A6FAE}" type="presOf" srcId="{EC970FDA-E79D-4064-93A2-FF99B1A3FA27}" destId="{6EBF0854-680B-4BA8-BA4F-BC093964C706}" srcOrd="0" destOrd="0" presId="urn:microsoft.com/office/officeart/2008/layout/PictureStrips"/>
    <dgm:cxn modelId="{034CD1C9-20FB-4D5D-8F70-1D6813AC1A60}" type="presParOf" srcId="{40745124-4520-4802-AF77-35C6DF9A3FF0}" destId="{9C63491B-FB5B-4F80-9F3F-CA56A9F183ED}" srcOrd="0" destOrd="0" presId="urn:microsoft.com/office/officeart/2008/layout/PictureStrips"/>
    <dgm:cxn modelId="{F9C2E1E4-07A9-45CA-A054-29AC881F5415}" type="presParOf" srcId="{9C63491B-FB5B-4F80-9F3F-CA56A9F183ED}" destId="{A3834085-9666-41BC-A7AA-CCD7AF600A08}" srcOrd="0" destOrd="0" presId="urn:microsoft.com/office/officeart/2008/layout/PictureStrips"/>
    <dgm:cxn modelId="{99381071-60CF-4AF7-BF3F-954591631536}" type="presParOf" srcId="{9C63491B-FB5B-4F80-9F3F-CA56A9F183ED}" destId="{793B715E-FB29-4A14-B4EF-CCA7EF3C6861}" srcOrd="1" destOrd="0" presId="urn:microsoft.com/office/officeart/2008/layout/PictureStrips"/>
    <dgm:cxn modelId="{E1610245-668C-4035-A57C-49035331AA90}" type="presParOf" srcId="{40745124-4520-4802-AF77-35C6DF9A3FF0}" destId="{B6F03C78-89A5-483C-9C8F-3E975463D563}" srcOrd="1" destOrd="0" presId="urn:microsoft.com/office/officeart/2008/layout/PictureStrips"/>
    <dgm:cxn modelId="{BE32F154-FDE9-4F68-9F00-D489E56452D6}" type="presParOf" srcId="{40745124-4520-4802-AF77-35C6DF9A3FF0}" destId="{DDB71EED-68D3-49FA-B72F-6594221BB6DB}" srcOrd="2" destOrd="0" presId="urn:microsoft.com/office/officeart/2008/layout/PictureStrips"/>
    <dgm:cxn modelId="{343785CD-E9A1-4B7F-A603-3711A21508F0}" type="presParOf" srcId="{DDB71EED-68D3-49FA-B72F-6594221BB6DB}" destId="{743805A6-B574-492E-A069-77C57C7F7C25}" srcOrd="0" destOrd="0" presId="urn:microsoft.com/office/officeart/2008/layout/PictureStrips"/>
    <dgm:cxn modelId="{30DA7E1A-7BFB-4D51-84CB-1A29F5DF33A1}" type="presParOf" srcId="{DDB71EED-68D3-49FA-B72F-6594221BB6DB}" destId="{7AF2FCEC-49AA-4FB1-A7D0-80206BC9FD3A}" srcOrd="1" destOrd="0" presId="urn:microsoft.com/office/officeart/2008/layout/PictureStrips"/>
    <dgm:cxn modelId="{8E0CF398-ED0B-4A99-9F85-82267F280D58}" type="presParOf" srcId="{40745124-4520-4802-AF77-35C6DF9A3FF0}" destId="{E68F5B45-CE3A-4AAE-B1F1-71B84D18DD6F}" srcOrd="3" destOrd="0" presId="urn:microsoft.com/office/officeart/2008/layout/PictureStrips"/>
    <dgm:cxn modelId="{485F7CC1-BDBD-4DA6-BA6C-9DA0F275304F}" type="presParOf" srcId="{40745124-4520-4802-AF77-35C6DF9A3FF0}" destId="{3F25176B-F488-4153-9AD7-B757934219DF}" srcOrd="4" destOrd="0" presId="urn:microsoft.com/office/officeart/2008/layout/PictureStrips"/>
    <dgm:cxn modelId="{50FC6C82-16E2-48AA-9FBB-B18ECA9882A3}" type="presParOf" srcId="{3F25176B-F488-4153-9AD7-B757934219DF}" destId="{553C22E2-3B5C-4EE1-B02A-564208392E96}" srcOrd="0" destOrd="0" presId="urn:microsoft.com/office/officeart/2008/layout/PictureStrips"/>
    <dgm:cxn modelId="{6318C0F1-A4B0-414B-9B64-BA05C2147C89}" type="presParOf" srcId="{3F25176B-F488-4153-9AD7-B757934219DF}" destId="{2A44E1F9-D8D2-4038-9E9E-AF4E0632700D}" srcOrd="1" destOrd="0" presId="urn:microsoft.com/office/officeart/2008/layout/PictureStrips"/>
    <dgm:cxn modelId="{F15B713F-4AE6-4603-A37A-9FC81DBF0A6D}" type="presParOf" srcId="{40745124-4520-4802-AF77-35C6DF9A3FF0}" destId="{FB2AF8F2-44C6-44FB-A97B-1A6262DC017F}" srcOrd="5" destOrd="0" presId="urn:microsoft.com/office/officeart/2008/layout/PictureStrips"/>
    <dgm:cxn modelId="{2E34794E-10F5-4F7C-ABC0-0DA36C466DDC}" type="presParOf" srcId="{40745124-4520-4802-AF77-35C6DF9A3FF0}" destId="{680AE5F0-4098-4123-BB8F-3F59BAAAFC45}" srcOrd="6" destOrd="0" presId="urn:microsoft.com/office/officeart/2008/layout/PictureStrips"/>
    <dgm:cxn modelId="{33714851-C887-4597-B7E6-F940840AE972}" type="presParOf" srcId="{680AE5F0-4098-4123-BB8F-3F59BAAAFC45}" destId="{7959B2F0-4266-40D1-A4A4-046330CE3CC4}" srcOrd="0" destOrd="0" presId="urn:microsoft.com/office/officeart/2008/layout/PictureStrips"/>
    <dgm:cxn modelId="{A139A4D4-8CC2-49BB-A93F-06EC57075302}" type="presParOf" srcId="{680AE5F0-4098-4123-BB8F-3F59BAAAFC45}" destId="{07B49042-388A-47FF-91E4-0860C27E41ED}" srcOrd="1" destOrd="0" presId="urn:microsoft.com/office/officeart/2008/layout/PictureStrips"/>
    <dgm:cxn modelId="{56592385-5B13-42D1-9DE9-A09148D9E4C7}" type="presParOf" srcId="{40745124-4520-4802-AF77-35C6DF9A3FF0}" destId="{48F156C4-8631-4299-8B23-FFFD31E333E4}" srcOrd="7" destOrd="0" presId="urn:microsoft.com/office/officeart/2008/layout/PictureStrips"/>
    <dgm:cxn modelId="{1E67824B-A758-40E3-8605-3809D5C4F508}" type="presParOf" srcId="{40745124-4520-4802-AF77-35C6DF9A3FF0}" destId="{1B1B2930-2B1A-4272-AB4D-42C3B99F2460}" srcOrd="8" destOrd="0" presId="urn:microsoft.com/office/officeart/2008/layout/PictureStrips"/>
    <dgm:cxn modelId="{26CBCE7C-CD66-426E-BFED-B24343DC6679}" type="presParOf" srcId="{1B1B2930-2B1A-4272-AB4D-42C3B99F2460}" destId="{97A8E1F2-C773-4598-B2CD-EC51A45E34A3}" srcOrd="0" destOrd="0" presId="urn:microsoft.com/office/officeart/2008/layout/PictureStrips"/>
    <dgm:cxn modelId="{9361CC51-88D9-4B41-9DBE-0255D4B4C459}" type="presParOf" srcId="{1B1B2930-2B1A-4272-AB4D-42C3B99F2460}" destId="{1DFD9937-EA76-4E68-B0E3-EBA5F857A45D}" srcOrd="1" destOrd="0" presId="urn:microsoft.com/office/officeart/2008/layout/PictureStrips"/>
    <dgm:cxn modelId="{AA91B240-F61F-4679-A13D-33A85904DA6E}" type="presParOf" srcId="{40745124-4520-4802-AF77-35C6DF9A3FF0}" destId="{89BC609A-4B62-4211-A635-0783C24B5397}" srcOrd="9" destOrd="0" presId="urn:microsoft.com/office/officeart/2008/layout/PictureStrips"/>
    <dgm:cxn modelId="{98B2614A-A8F3-46DD-B358-0244E5E07C7A}" type="presParOf" srcId="{40745124-4520-4802-AF77-35C6DF9A3FF0}" destId="{034F81E0-8372-4D6C-A416-DC97915988A9}" srcOrd="10" destOrd="0" presId="urn:microsoft.com/office/officeart/2008/layout/PictureStrips"/>
    <dgm:cxn modelId="{308D901E-D87C-45C6-8A56-E30487ADA5BF}" type="presParOf" srcId="{034F81E0-8372-4D6C-A416-DC97915988A9}" destId="{6EBF0854-680B-4BA8-BA4F-BC093964C706}" srcOrd="0" destOrd="0" presId="urn:microsoft.com/office/officeart/2008/layout/PictureStrips"/>
    <dgm:cxn modelId="{6189E829-4103-463E-90CC-341F4DC67BE9}" type="presParOf" srcId="{034F81E0-8372-4D6C-A416-DC97915988A9}" destId="{F30A51BA-13C6-4B86-AE3C-251A131FBA36}" srcOrd="1" destOrd="0" presId="urn:microsoft.com/office/officeart/2008/layout/PictureStrips"/>
    <dgm:cxn modelId="{71979A7F-A701-46AE-8760-A51160B1F10C}" type="presParOf" srcId="{40745124-4520-4802-AF77-35C6DF9A3FF0}" destId="{EB6CA078-8599-4541-9F8E-FD0CB26B33DD}" srcOrd="11" destOrd="0" presId="urn:microsoft.com/office/officeart/2008/layout/PictureStrips"/>
    <dgm:cxn modelId="{F4A89220-9501-4772-A24E-78410D8D69F2}" type="presParOf" srcId="{40745124-4520-4802-AF77-35C6DF9A3FF0}" destId="{915CD115-DA6D-486E-86AA-233BD68D747B}" srcOrd="12" destOrd="0" presId="urn:microsoft.com/office/officeart/2008/layout/PictureStrips"/>
    <dgm:cxn modelId="{6BA895C7-DF14-45D5-ADE1-AE2316DD2B89}" type="presParOf" srcId="{915CD115-DA6D-486E-86AA-233BD68D747B}" destId="{CE3415C8-2645-45BD-BF07-AE7F447CEDD1}" srcOrd="0" destOrd="0" presId="urn:microsoft.com/office/officeart/2008/layout/PictureStrips"/>
    <dgm:cxn modelId="{3751738C-AF3A-47F8-8119-E54B5E683A7A}" type="presParOf" srcId="{915CD115-DA6D-486E-86AA-233BD68D747B}" destId="{1AFAAB13-C9B1-4DF4-8A13-860098CDB45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4C6FE-FE44-412B-BBB8-205007EE3559}">
      <dsp:nvSpPr>
        <dsp:cNvPr id="0" name=""/>
        <dsp:cNvSpPr/>
      </dsp:nvSpPr>
      <dsp:spPr>
        <a:xfrm>
          <a:off x="0" y="0"/>
          <a:ext cx="10515600" cy="235779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A978F-3066-4B6F-B900-71EBD72EDFEA}">
      <dsp:nvSpPr>
        <dsp:cNvPr id="0" name=""/>
        <dsp:cNvSpPr/>
      </dsp:nvSpPr>
      <dsp:spPr>
        <a:xfrm>
          <a:off x="315468" y="314372"/>
          <a:ext cx="3088957" cy="1729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10FA1-E0C3-4617-B198-3CBC2A73B381}">
      <dsp:nvSpPr>
        <dsp:cNvPr id="0" name=""/>
        <dsp:cNvSpPr/>
      </dsp:nvSpPr>
      <dsp:spPr>
        <a:xfrm rot="10800000">
          <a:off x="315468" y="2357794"/>
          <a:ext cx="3088957" cy="288174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800" kern="1200" dirty="0"/>
            <a:t>1.Es posible lograr la igualdad salarial entre hombres y mujeres en el marco de un Estado patriarcal?.  En el cual los marcos legales, la institucionalidad, la cultura política esta pensada desde el poder y la lógica patriarcal?</a:t>
          </a:r>
        </a:p>
      </dsp:txBody>
      <dsp:txXfrm rot="10800000">
        <a:off x="404092" y="2357794"/>
        <a:ext cx="2911709" cy="2793125"/>
      </dsp:txXfrm>
    </dsp:sp>
    <dsp:sp modelId="{AEDA0830-048A-4280-A3E0-859762BC72A0}">
      <dsp:nvSpPr>
        <dsp:cNvPr id="0" name=""/>
        <dsp:cNvSpPr/>
      </dsp:nvSpPr>
      <dsp:spPr>
        <a:xfrm>
          <a:off x="3838068" y="150277"/>
          <a:ext cx="2839462" cy="1877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FA055-75A4-4470-AD8E-B8A6B6D9AFB9}">
      <dsp:nvSpPr>
        <dsp:cNvPr id="0" name=""/>
        <dsp:cNvSpPr/>
      </dsp:nvSpPr>
      <dsp:spPr>
        <a:xfrm rot="10800000">
          <a:off x="3713321" y="2357794"/>
          <a:ext cx="3088957" cy="288174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800" kern="1200" dirty="0"/>
            <a:t>2.¿</a:t>
          </a:r>
          <a:r>
            <a:rPr lang="es-DO" sz="2400" kern="1200" dirty="0"/>
            <a:t>Es suficiente establecer en las Constituciones y los marcos legales  la igualdad de oportunidad de hombres y mujeres</a:t>
          </a:r>
          <a:r>
            <a:rPr lang="es-DO" sz="2000" kern="1200" dirty="0"/>
            <a:t>?</a:t>
          </a:r>
          <a:endParaRPr lang="es-DO" sz="1800" kern="1200" dirty="0"/>
        </a:p>
      </dsp:txBody>
      <dsp:txXfrm rot="10800000">
        <a:off x="3801945" y="2357794"/>
        <a:ext cx="2911709" cy="2793125"/>
      </dsp:txXfrm>
    </dsp:sp>
    <dsp:sp modelId="{CB902D3B-D2FA-4778-957A-B643B87428AC}">
      <dsp:nvSpPr>
        <dsp:cNvPr id="0" name=""/>
        <dsp:cNvSpPr/>
      </dsp:nvSpPr>
      <dsp:spPr>
        <a:xfrm>
          <a:off x="7111174" y="314372"/>
          <a:ext cx="3088957" cy="1729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8000" b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08804-5645-4A57-B46E-BA10B015E9C7}">
      <dsp:nvSpPr>
        <dsp:cNvPr id="0" name=""/>
        <dsp:cNvSpPr/>
      </dsp:nvSpPr>
      <dsp:spPr>
        <a:xfrm rot="10800000">
          <a:off x="7111174" y="2357794"/>
          <a:ext cx="3088957" cy="288174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800" kern="1200" dirty="0"/>
            <a:t>3.¿</a:t>
          </a:r>
          <a:r>
            <a:rPr lang="es-DO" sz="2000" kern="1200" dirty="0"/>
            <a:t>Cuántos años nos llevará para que las mujeres obtengamos la igualdad en el trabajo, la paridad salarial  y para ocupar igual numero de puestos en Juntas Directivas? </a:t>
          </a:r>
          <a:endParaRPr lang="es-DO" sz="1800" kern="1200" dirty="0"/>
        </a:p>
      </dsp:txBody>
      <dsp:txXfrm rot="10800000">
        <a:off x="7199798" y="2357794"/>
        <a:ext cx="2911709" cy="2793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81BDE-A27F-4198-B4AE-4269FBED5913}">
      <dsp:nvSpPr>
        <dsp:cNvPr id="0" name=""/>
        <dsp:cNvSpPr/>
      </dsp:nvSpPr>
      <dsp:spPr>
        <a:xfrm rot="5400000">
          <a:off x="3033756" y="114964"/>
          <a:ext cx="1742097" cy="151562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América Latina y el Caribe   </a:t>
          </a:r>
          <a:endParaRPr lang="es-DO" sz="1900" kern="1200" dirty="0"/>
        </a:p>
      </dsp:txBody>
      <dsp:txXfrm rot="-5400000">
        <a:off x="3383177" y="273205"/>
        <a:ext cx="1043254" cy="1199143"/>
      </dsp:txXfrm>
    </dsp:sp>
    <dsp:sp modelId="{27E38B8A-38C1-4BAC-B37A-8AE16172144D}">
      <dsp:nvSpPr>
        <dsp:cNvPr id="0" name=""/>
        <dsp:cNvSpPr/>
      </dsp:nvSpPr>
      <dsp:spPr>
        <a:xfrm>
          <a:off x="4343258" y="1971918"/>
          <a:ext cx="1944180" cy="104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DDA9E-2534-46A5-B6CE-B6328C7AF0D9}">
      <dsp:nvSpPr>
        <dsp:cNvPr id="0" name=""/>
        <dsp:cNvSpPr/>
      </dsp:nvSpPr>
      <dsp:spPr>
        <a:xfrm rot="5400000">
          <a:off x="1423617" y="203045"/>
          <a:ext cx="1742097" cy="151562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600" kern="1200" dirty="0"/>
            <a:t>Islandia </a:t>
          </a:r>
        </a:p>
      </dsp:txBody>
      <dsp:txXfrm rot="-5400000">
        <a:off x="1773038" y="361286"/>
        <a:ext cx="1043254" cy="1199143"/>
      </dsp:txXfrm>
    </dsp:sp>
    <dsp:sp modelId="{D4EC73BE-6BCA-475B-9911-CB6A96D5F56D}">
      <dsp:nvSpPr>
        <dsp:cNvPr id="0" name=""/>
        <dsp:cNvSpPr/>
      </dsp:nvSpPr>
      <dsp:spPr>
        <a:xfrm rot="5400000">
          <a:off x="2212183" y="1298633"/>
          <a:ext cx="1742097" cy="210567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Pueblos</a:t>
          </a:r>
          <a:r>
            <a:rPr lang="es-ES" sz="2400" kern="1200" baseline="0" dirty="0"/>
            <a:t> Indígenas </a:t>
          </a:r>
          <a:endParaRPr lang="es-DO" sz="2400" kern="1200" dirty="0"/>
        </a:p>
      </dsp:txBody>
      <dsp:txXfrm rot="-5400000">
        <a:off x="2381341" y="1770771"/>
        <a:ext cx="1403782" cy="1161398"/>
      </dsp:txXfrm>
    </dsp:sp>
    <dsp:sp modelId="{9F2D50C2-EF54-4550-9C91-3B93F8AFCA39}">
      <dsp:nvSpPr>
        <dsp:cNvPr id="0" name=""/>
        <dsp:cNvSpPr/>
      </dsp:nvSpPr>
      <dsp:spPr>
        <a:xfrm>
          <a:off x="0" y="1828840"/>
          <a:ext cx="1881465" cy="104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 Alemania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Finlandia </a:t>
          </a:r>
          <a:endParaRPr lang="es-DO" sz="2400" kern="1200" dirty="0"/>
        </a:p>
      </dsp:txBody>
      <dsp:txXfrm>
        <a:off x="0" y="1828840"/>
        <a:ext cx="1881465" cy="1045258"/>
      </dsp:txXfrm>
    </dsp:sp>
    <dsp:sp modelId="{04D5D63D-DE1A-4FA0-9231-7125221B7B87}">
      <dsp:nvSpPr>
        <dsp:cNvPr id="0" name=""/>
        <dsp:cNvSpPr/>
      </dsp:nvSpPr>
      <dsp:spPr>
        <a:xfrm rot="5400000">
          <a:off x="4832592" y="649039"/>
          <a:ext cx="1742097" cy="15156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700" kern="1200" dirty="0"/>
            <a:t>En República Dominicana</a:t>
          </a:r>
        </a:p>
      </dsp:txBody>
      <dsp:txXfrm rot="-5400000">
        <a:off x="5182013" y="807280"/>
        <a:ext cx="1043254" cy="1199143"/>
      </dsp:txXfrm>
    </dsp:sp>
    <dsp:sp modelId="{8A845967-AC67-44D9-A47F-855AEE1B303E}">
      <dsp:nvSpPr>
        <dsp:cNvPr id="0" name=""/>
        <dsp:cNvSpPr/>
      </dsp:nvSpPr>
      <dsp:spPr>
        <a:xfrm rot="5400000">
          <a:off x="3033756" y="3072349"/>
          <a:ext cx="1742097" cy="151562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600" kern="1200" dirty="0"/>
            <a:t>Asia</a:t>
          </a:r>
        </a:p>
      </dsp:txBody>
      <dsp:txXfrm rot="-5400000">
        <a:off x="3383177" y="3230590"/>
        <a:ext cx="1043254" cy="1199143"/>
      </dsp:txXfrm>
    </dsp:sp>
    <dsp:sp modelId="{E4E13DDA-D749-449C-891F-1D9F504B7FAD}">
      <dsp:nvSpPr>
        <dsp:cNvPr id="0" name=""/>
        <dsp:cNvSpPr/>
      </dsp:nvSpPr>
      <dsp:spPr>
        <a:xfrm>
          <a:off x="4708608" y="3307532"/>
          <a:ext cx="1944180" cy="104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DO" sz="2100" kern="1200" dirty="0"/>
        </a:p>
      </dsp:txBody>
      <dsp:txXfrm>
        <a:off x="4708608" y="3307532"/>
        <a:ext cx="1944180" cy="1045258"/>
      </dsp:txXfrm>
    </dsp:sp>
    <dsp:sp modelId="{EECF5045-2C19-43CF-8CB9-68D3ABB6F914}">
      <dsp:nvSpPr>
        <dsp:cNvPr id="0" name=""/>
        <dsp:cNvSpPr/>
      </dsp:nvSpPr>
      <dsp:spPr>
        <a:xfrm rot="5400000">
          <a:off x="1396881" y="3072349"/>
          <a:ext cx="1742097" cy="151562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África </a:t>
          </a:r>
          <a:endParaRPr lang="es-DO" sz="3400" kern="1200" dirty="0"/>
        </a:p>
      </dsp:txBody>
      <dsp:txXfrm rot="-5400000">
        <a:off x="1746302" y="3230590"/>
        <a:ext cx="1043254" cy="1199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99AD7-F53A-4F54-A5FD-A5C98F8A940A}">
      <dsp:nvSpPr>
        <dsp:cNvPr id="0" name=""/>
        <dsp:cNvSpPr/>
      </dsp:nvSpPr>
      <dsp:spPr>
        <a:xfrm>
          <a:off x="0" y="0"/>
          <a:ext cx="50602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16707-4095-48D6-94BA-C0A16D2DD270}">
      <dsp:nvSpPr>
        <dsp:cNvPr id="0" name=""/>
        <dsp:cNvSpPr/>
      </dsp:nvSpPr>
      <dsp:spPr>
        <a:xfrm>
          <a:off x="0" y="0"/>
          <a:ext cx="5060239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5000" kern="1200" dirty="0"/>
            <a:t>Son dominicanas y dominicanos:</a:t>
          </a:r>
          <a:endParaRPr lang="en-US" sz="5000" kern="1200" dirty="0"/>
        </a:p>
      </dsp:txBody>
      <dsp:txXfrm>
        <a:off x="0" y="0"/>
        <a:ext cx="5060239" cy="2552700"/>
      </dsp:txXfrm>
    </dsp:sp>
    <dsp:sp modelId="{5EA8320D-BBAE-47AB-9A99-17F222A22ED4}">
      <dsp:nvSpPr>
        <dsp:cNvPr id="0" name=""/>
        <dsp:cNvSpPr/>
      </dsp:nvSpPr>
      <dsp:spPr>
        <a:xfrm>
          <a:off x="0" y="2552700"/>
          <a:ext cx="506023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19688-59F3-44F6-8386-1F0A980BB75B}">
      <dsp:nvSpPr>
        <dsp:cNvPr id="0" name=""/>
        <dsp:cNvSpPr/>
      </dsp:nvSpPr>
      <dsp:spPr>
        <a:xfrm>
          <a:off x="0" y="2552700"/>
          <a:ext cx="5060239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5000" kern="1200" dirty="0"/>
            <a:t>1) Los hijos e hijas de madre o padre dominicanos; </a:t>
          </a:r>
          <a:endParaRPr lang="en-US" sz="5000" kern="1200" dirty="0"/>
        </a:p>
      </dsp:txBody>
      <dsp:txXfrm>
        <a:off x="0" y="2552700"/>
        <a:ext cx="5060239" cy="2552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E0226-C159-43AF-BB69-4044818DAF7D}">
      <dsp:nvSpPr>
        <dsp:cNvPr id="0" name=""/>
        <dsp:cNvSpPr/>
      </dsp:nvSpPr>
      <dsp:spPr>
        <a:xfrm>
          <a:off x="0" y="828"/>
          <a:ext cx="767452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6F18E-2AED-4061-BCF9-D78375D8C93A}">
      <dsp:nvSpPr>
        <dsp:cNvPr id="0" name=""/>
        <dsp:cNvSpPr/>
      </dsp:nvSpPr>
      <dsp:spPr>
        <a:xfrm>
          <a:off x="0" y="0"/>
          <a:ext cx="7674522" cy="96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200" b="1" kern="1200" dirty="0"/>
            <a:t>200 feminicidios por año</a:t>
          </a:r>
          <a:endParaRPr lang="en-US" sz="3200" kern="1200" dirty="0"/>
        </a:p>
      </dsp:txBody>
      <dsp:txXfrm>
        <a:off x="0" y="0"/>
        <a:ext cx="7674522" cy="969061"/>
      </dsp:txXfrm>
    </dsp:sp>
    <dsp:sp modelId="{6FF48E72-BCC3-48E5-8148-D8FC0B0C7778}">
      <dsp:nvSpPr>
        <dsp:cNvPr id="0" name=""/>
        <dsp:cNvSpPr/>
      </dsp:nvSpPr>
      <dsp:spPr>
        <a:xfrm>
          <a:off x="0" y="969889"/>
          <a:ext cx="7674522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37F09-D034-4EC4-AB35-152490569F11}">
      <dsp:nvSpPr>
        <dsp:cNvPr id="0" name=""/>
        <dsp:cNvSpPr/>
      </dsp:nvSpPr>
      <dsp:spPr>
        <a:xfrm>
          <a:off x="0" y="969889"/>
          <a:ext cx="7674522" cy="96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b="1" kern="1200" dirty="0"/>
            <a:t>Tasa de Mortalidad Materna : 132 muertes x 1000</a:t>
          </a:r>
          <a:endParaRPr lang="en-US" sz="2400" kern="1200" dirty="0"/>
        </a:p>
      </dsp:txBody>
      <dsp:txXfrm>
        <a:off x="0" y="969889"/>
        <a:ext cx="7674522" cy="969061"/>
      </dsp:txXfrm>
    </dsp:sp>
    <dsp:sp modelId="{49EBB544-1E19-4826-BFCE-9ADB36583DB8}">
      <dsp:nvSpPr>
        <dsp:cNvPr id="0" name=""/>
        <dsp:cNvSpPr/>
      </dsp:nvSpPr>
      <dsp:spPr>
        <a:xfrm>
          <a:off x="0" y="1938950"/>
          <a:ext cx="767452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17EDD-2561-4E64-9F5A-CC6B20B740F6}">
      <dsp:nvSpPr>
        <dsp:cNvPr id="0" name=""/>
        <dsp:cNvSpPr/>
      </dsp:nvSpPr>
      <dsp:spPr>
        <a:xfrm>
          <a:off x="0" y="1938950"/>
          <a:ext cx="7674522" cy="96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b="1" kern="1200"/>
            <a:t>Alrededor del 70 % mujeres con menor nivel educativo se concentran en el servicio doméstico o en actividades comerciales o de otros servicios</a:t>
          </a:r>
          <a:endParaRPr lang="en-US" sz="2400" kern="1200"/>
        </a:p>
      </dsp:txBody>
      <dsp:txXfrm>
        <a:off x="0" y="1938950"/>
        <a:ext cx="7674522" cy="969061"/>
      </dsp:txXfrm>
    </dsp:sp>
    <dsp:sp modelId="{E1F26170-DC8A-4C47-8032-16893E86E473}">
      <dsp:nvSpPr>
        <dsp:cNvPr id="0" name=""/>
        <dsp:cNvSpPr/>
      </dsp:nvSpPr>
      <dsp:spPr>
        <a:xfrm>
          <a:off x="0" y="2908011"/>
          <a:ext cx="767452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7B69A-5A4A-42E2-BBD7-EB67D6E5E56C}">
      <dsp:nvSpPr>
        <dsp:cNvPr id="0" name=""/>
        <dsp:cNvSpPr/>
      </dsp:nvSpPr>
      <dsp:spPr>
        <a:xfrm>
          <a:off x="0" y="2908011"/>
          <a:ext cx="7674522" cy="96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b="1" kern="1200" dirty="0"/>
            <a:t>Modificación Código Laboral ( atenta contra derechos obtenidos… lactancia materna )</a:t>
          </a:r>
          <a:endParaRPr lang="en-US" sz="2400" kern="1200" dirty="0"/>
        </a:p>
      </dsp:txBody>
      <dsp:txXfrm>
        <a:off x="0" y="2908011"/>
        <a:ext cx="7674522" cy="969061"/>
      </dsp:txXfrm>
    </dsp:sp>
    <dsp:sp modelId="{83BFF5CD-F57D-4FEB-86C4-34692802EFB0}">
      <dsp:nvSpPr>
        <dsp:cNvPr id="0" name=""/>
        <dsp:cNvSpPr/>
      </dsp:nvSpPr>
      <dsp:spPr>
        <a:xfrm>
          <a:off x="0" y="3877073"/>
          <a:ext cx="767452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FECF0-6C7D-4ED0-B128-B730E60FFD4E}">
      <dsp:nvSpPr>
        <dsp:cNvPr id="0" name=""/>
        <dsp:cNvSpPr/>
      </dsp:nvSpPr>
      <dsp:spPr>
        <a:xfrm>
          <a:off x="0" y="3877073"/>
          <a:ext cx="7674522" cy="96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b="1" kern="1200"/>
            <a:t>El Cuidado de los envejecientes, enfermos nos toca a nosotras como algo natural</a:t>
          </a:r>
          <a:endParaRPr lang="en-US" sz="2400" kern="1200"/>
        </a:p>
      </dsp:txBody>
      <dsp:txXfrm>
        <a:off x="0" y="3877073"/>
        <a:ext cx="7674522" cy="969061"/>
      </dsp:txXfrm>
    </dsp:sp>
    <dsp:sp modelId="{D4EFF4DA-B876-41C8-B87F-7CA6C6FD6D20}">
      <dsp:nvSpPr>
        <dsp:cNvPr id="0" name=""/>
        <dsp:cNvSpPr/>
      </dsp:nvSpPr>
      <dsp:spPr>
        <a:xfrm>
          <a:off x="0" y="4846134"/>
          <a:ext cx="7674522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782C8-FD45-4C2E-A86F-B093CFA90593}">
      <dsp:nvSpPr>
        <dsp:cNvPr id="0" name=""/>
        <dsp:cNvSpPr/>
      </dsp:nvSpPr>
      <dsp:spPr>
        <a:xfrm>
          <a:off x="0" y="4846134"/>
          <a:ext cx="7674522" cy="96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b="1" kern="1200"/>
            <a:t>Código Penal … No se aprobaron 3 causales despenalizar aborto</a:t>
          </a:r>
          <a:endParaRPr lang="en-US" sz="2400" kern="1200"/>
        </a:p>
      </dsp:txBody>
      <dsp:txXfrm>
        <a:off x="0" y="4846134"/>
        <a:ext cx="7674522" cy="969061"/>
      </dsp:txXfrm>
    </dsp:sp>
    <dsp:sp modelId="{1DB284CD-6154-4CBE-936A-5DBC42F4CA0B}">
      <dsp:nvSpPr>
        <dsp:cNvPr id="0" name=""/>
        <dsp:cNvSpPr/>
      </dsp:nvSpPr>
      <dsp:spPr>
        <a:xfrm>
          <a:off x="0" y="5815195"/>
          <a:ext cx="767452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A8AA1-648A-479D-9244-0555334AA523}">
      <dsp:nvSpPr>
        <dsp:cNvPr id="0" name=""/>
        <dsp:cNvSpPr/>
      </dsp:nvSpPr>
      <dsp:spPr>
        <a:xfrm>
          <a:off x="0" y="5815195"/>
          <a:ext cx="7674522" cy="96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b="1" kern="1200" dirty="0"/>
            <a:t>Ley Partidos políticos…. No se logró avanzar hacia el equilibrio 40-60 </a:t>
          </a:r>
          <a:endParaRPr lang="en-US" sz="2400" kern="1200" dirty="0"/>
        </a:p>
      </dsp:txBody>
      <dsp:txXfrm>
        <a:off x="0" y="5815195"/>
        <a:ext cx="7674522" cy="969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34085-9666-41BC-A7AA-CCD7AF600A08}">
      <dsp:nvSpPr>
        <dsp:cNvPr id="0" name=""/>
        <dsp:cNvSpPr/>
      </dsp:nvSpPr>
      <dsp:spPr>
        <a:xfrm>
          <a:off x="1772333" y="261512"/>
          <a:ext cx="3537675" cy="1105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0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400" b="1" kern="1200" dirty="0">
              <a:solidFill>
                <a:schemeClr val="tx1"/>
              </a:solidFill>
            </a:rPr>
            <a:t>1. Hoy el empoderamiento económico de las mujeres cobra más importancia que nunca para erigir economías más prósperas, resilientes y con mayor igualdad de género</a:t>
          </a:r>
          <a:r>
            <a:rPr lang="es-DO" sz="1400" kern="1200" dirty="0">
              <a:solidFill>
                <a:schemeClr val="tx1"/>
              </a:solidFill>
            </a:rPr>
            <a:t>.</a:t>
          </a:r>
        </a:p>
      </dsp:txBody>
      <dsp:txXfrm>
        <a:off x="1772333" y="261512"/>
        <a:ext cx="3537675" cy="1105523"/>
      </dsp:txXfrm>
    </dsp:sp>
    <dsp:sp modelId="{793B715E-FB29-4A14-B4EF-CCA7EF3C6861}">
      <dsp:nvSpPr>
        <dsp:cNvPr id="0" name=""/>
        <dsp:cNvSpPr/>
      </dsp:nvSpPr>
      <dsp:spPr>
        <a:xfrm>
          <a:off x="1624930" y="101825"/>
          <a:ext cx="773866" cy="116079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805A6-B574-492E-A069-77C57C7F7C25}">
      <dsp:nvSpPr>
        <dsp:cNvPr id="0" name=""/>
        <dsp:cNvSpPr/>
      </dsp:nvSpPr>
      <dsp:spPr>
        <a:xfrm>
          <a:off x="5649773" y="261512"/>
          <a:ext cx="3537675" cy="1105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0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400" b="1" kern="1200" dirty="0">
              <a:solidFill>
                <a:schemeClr val="tx1"/>
              </a:solidFill>
            </a:rPr>
            <a:t>2. Durante más de dos décadas, las mujeres de la región han registrado importantes avances</a:t>
          </a:r>
          <a:r>
            <a:rPr lang="es-DO" sz="1400" kern="1200" dirty="0">
              <a:solidFill>
                <a:schemeClr val="tx1"/>
              </a:solidFill>
            </a:rPr>
            <a:t>.</a:t>
          </a:r>
        </a:p>
      </dsp:txBody>
      <dsp:txXfrm>
        <a:off x="5649773" y="261512"/>
        <a:ext cx="3537675" cy="1105523"/>
      </dsp:txXfrm>
    </dsp:sp>
    <dsp:sp modelId="{7AF2FCEC-49AA-4FB1-A7D0-80206BC9FD3A}">
      <dsp:nvSpPr>
        <dsp:cNvPr id="0" name=""/>
        <dsp:cNvSpPr/>
      </dsp:nvSpPr>
      <dsp:spPr>
        <a:xfrm>
          <a:off x="5502369" y="101825"/>
          <a:ext cx="773866" cy="116079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C22E2-3B5C-4EE1-B02A-564208392E96}">
      <dsp:nvSpPr>
        <dsp:cNvPr id="0" name=""/>
        <dsp:cNvSpPr/>
      </dsp:nvSpPr>
      <dsp:spPr>
        <a:xfrm>
          <a:off x="1772333" y="1653243"/>
          <a:ext cx="3537675" cy="1105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0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400" b="1" kern="1200" dirty="0">
              <a:solidFill>
                <a:schemeClr val="tx1"/>
              </a:solidFill>
            </a:rPr>
            <a:t>3. Sin embargo, las brechas de género persisten y la pobreza se ha feminizado</a:t>
          </a:r>
        </a:p>
      </dsp:txBody>
      <dsp:txXfrm>
        <a:off x="1772333" y="1653243"/>
        <a:ext cx="3537675" cy="1105523"/>
      </dsp:txXfrm>
    </dsp:sp>
    <dsp:sp modelId="{2A44E1F9-D8D2-4038-9E9E-AF4E0632700D}">
      <dsp:nvSpPr>
        <dsp:cNvPr id="0" name=""/>
        <dsp:cNvSpPr/>
      </dsp:nvSpPr>
      <dsp:spPr>
        <a:xfrm>
          <a:off x="1624930" y="1493556"/>
          <a:ext cx="773866" cy="116079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9B2F0-4266-40D1-A4A4-046330CE3CC4}">
      <dsp:nvSpPr>
        <dsp:cNvPr id="0" name=""/>
        <dsp:cNvSpPr/>
      </dsp:nvSpPr>
      <dsp:spPr>
        <a:xfrm>
          <a:off x="5649773" y="1653243"/>
          <a:ext cx="3537675" cy="1105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0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400" kern="1200" dirty="0">
              <a:solidFill>
                <a:schemeClr val="tx1"/>
              </a:solidFill>
            </a:rPr>
            <a:t>4</a:t>
          </a:r>
          <a:r>
            <a:rPr lang="es-DO" sz="1400" b="1" kern="1200" dirty="0">
              <a:solidFill>
                <a:schemeClr val="tx1"/>
              </a:solidFill>
            </a:rPr>
            <a:t>. La región ha experimentado una revolución silenciosa, incompleta y desigual en las dinámicas familiares.</a:t>
          </a:r>
        </a:p>
      </dsp:txBody>
      <dsp:txXfrm>
        <a:off x="5649773" y="1653243"/>
        <a:ext cx="3537675" cy="1105523"/>
      </dsp:txXfrm>
    </dsp:sp>
    <dsp:sp modelId="{07B49042-388A-47FF-91E4-0860C27E41ED}">
      <dsp:nvSpPr>
        <dsp:cNvPr id="0" name=""/>
        <dsp:cNvSpPr/>
      </dsp:nvSpPr>
      <dsp:spPr>
        <a:xfrm>
          <a:off x="5502369" y="1493556"/>
          <a:ext cx="773866" cy="116079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8E1F2-C773-4598-B2CD-EC51A45E34A3}">
      <dsp:nvSpPr>
        <dsp:cNvPr id="0" name=""/>
        <dsp:cNvSpPr/>
      </dsp:nvSpPr>
      <dsp:spPr>
        <a:xfrm>
          <a:off x="1772333" y="3044974"/>
          <a:ext cx="3537675" cy="1105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0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400" b="1" kern="1200" dirty="0">
              <a:solidFill>
                <a:schemeClr val="tx1"/>
              </a:solidFill>
            </a:rPr>
            <a:t>5. Estos cambios han sido experimentados de manera desigual por mujeres de distintos grupos socioeconómicos, geográficos, étnicos y raciales</a:t>
          </a:r>
          <a:r>
            <a:rPr lang="es-DO" sz="1400" kern="1200" dirty="0">
              <a:solidFill>
                <a:schemeClr val="tx1"/>
              </a:solidFill>
            </a:rPr>
            <a:t>.</a:t>
          </a:r>
        </a:p>
      </dsp:txBody>
      <dsp:txXfrm>
        <a:off x="1772333" y="3044974"/>
        <a:ext cx="3537675" cy="1105523"/>
      </dsp:txXfrm>
    </dsp:sp>
    <dsp:sp modelId="{1DFD9937-EA76-4E68-B0E3-EBA5F857A45D}">
      <dsp:nvSpPr>
        <dsp:cNvPr id="0" name=""/>
        <dsp:cNvSpPr/>
      </dsp:nvSpPr>
      <dsp:spPr>
        <a:xfrm>
          <a:off x="1624930" y="2885288"/>
          <a:ext cx="773866" cy="1160799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F0854-680B-4BA8-BA4F-BC093964C706}">
      <dsp:nvSpPr>
        <dsp:cNvPr id="0" name=""/>
        <dsp:cNvSpPr/>
      </dsp:nvSpPr>
      <dsp:spPr>
        <a:xfrm>
          <a:off x="5649773" y="3044974"/>
          <a:ext cx="3537675" cy="1105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0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400" kern="1200" dirty="0">
              <a:solidFill>
                <a:schemeClr val="tx1"/>
              </a:solidFill>
            </a:rPr>
            <a:t>6. </a:t>
          </a:r>
          <a:r>
            <a:rPr lang="es-DO" sz="1400" b="1" kern="1200" dirty="0">
              <a:solidFill>
                <a:schemeClr val="tx1"/>
              </a:solidFill>
            </a:rPr>
            <a:t>Como resultado, han surgido diferentes escenarios de empoderamiento económico</a:t>
          </a:r>
        </a:p>
      </dsp:txBody>
      <dsp:txXfrm>
        <a:off x="5649773" y="3044974"/>
        <a:ext cx="3537675" cy="1105523"/>
      </dsp:txXfrm>
    </dsp:sp>
    <dsp:sp modelId="{F30A51BA-13C6-4B86-AE3C-251A131FBA36}">
      <dsp:nvSpPr>
        <dsp:cNvPr id="0" name=""/>
        <dsp:cNvSpPr/>
      </dsp:nvSpPr>
      <dsp:spPr>
        <a:xfrm>
          <a:off x="5502369" y="2885288"/>
          <a:ext cx="773866" cy="1160799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415C8-2645-45BD-BF07-AE7F447CEDD1}">
      <dsp:nvSpPr>
        <dsp:cNvPr id="0" name=""/>
        <dsp:cNvSpPr/>
      </dsp:nvSpPr>
      <dsp:spPr>
        <a:xfrm>
          <a:off x="3711053" y="4436706"/>
          <a:ext cx="3537675" cy="1105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0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4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7</a:t>
          </a:r>
          <a:r>
            <a:rPr lang="es-DO" sz="1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r>
            <a:rPr lang="es-DO" sz="14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Evitar retrocesos, superar los obstáculos y avanzar en el empoderamiento económico de todas las mujeres: seis estrategias de cara al escenario actual</a:t>
          </a:r>
        </a:p>
      </dsp:txBody>
      <dsp:txXfrm>
        <a:off x="3711053" y="4436706"/>
        <a:ext cx="3537675" cy="1105523"/>
      </dsp:txXfrm>
    </dsp:sp>
    <dsp:sp modelId="{1AFAAB13-C9B1-4DF4-8A13-860098CDB45B}">
      <dsp:nvSpPr>
        <dsp:cNvPr id="0" name=""/>
        <dsp:cNvSpPr/>
      </dsp:nvSpPr>
      <dsp:spPr>
        <a:xfrm>
          <a:off x="3563650" y="4277019"/>
          <a:ext cx="773866" cy="1160799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29B6-B2E5-4106-97A9-E6AD2DF6EE9F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85A28-4AB7-4CDD-B5F2-0AED4989D75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0215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1E5C-F7FC-4302-B780-DC77ED8611D3}" type="slidenum">
              <a:rPr lang="es-DO" smtClean="0"/>
              <a:t>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9738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79F95-4FF9-4AED-A1B9-6E55BC8F4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59043B-0ECD-4AAF-BFED-8798F9C8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D88AD5-9B90-4299-80D8-63426775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D790-0B57-4C91-8A99-A00DB6B763FB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D7E56B-C146-4692-A54E-F98C44AD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BCE44-50D7-439F-9CE2-129A697D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F9C9-D0AD-4B64-B5E1-2578BB19ED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0131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271AD-7A33-4A7C-9442-50FDC81C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2C4122-37A1-48DB-9A3E-E8DF131D3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9AC759-E2B0-42EB-ABD3-06616FAB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D790-0B57-4C91-8A99-A00DB6B763FB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D00934-699D-4618-80B4-3FA78F47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438ECA-3AD3-4C4B-8E42-D83B6BD1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F9C9-D0AD-4B64-B5E1-2578BB19ED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8938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1DA1CB-41B2-4EB4-BC35-3D4E7A593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8E53E0-B196-4C79-926B-86260166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DCD24-8C52-4D6E-BB31-8C5E4BB3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D790-0B57-4C91-8A99-A00DB6B763FB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29AC44-A0CF-4E0A-A772-D9869D30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F2ABB-F1F9-48CA-B5EB-DFD55DD3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F9C9-D0AD-4B64-B5E1-2578BB19ED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893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C6EC4-D577-4912-97E6-34AC3DAC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D6DF3A-7ED8-4F0B-9F28-77537EBC1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7D0-7C1A-4AC3-8B79-83C3C5E2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D790-0B57-4C91-8A99-A00DB6B763FB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F7A0B-ADF4-436F-ACEF-226FA73F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3D1929-64EE-4124-B222-787AC948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F9C9-D0AD-4B64-B5E1-2578BB19ED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288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C66F3-F529-4F9E-BDA7-BFB5384A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12D28E-8CCC-4371-A4AF-6C6CB4C4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DC47BF-62F6-472A-95DB-E2F0AD88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D790-0B57-4C91-8A99-A00DB6B763FB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1B7087-E169-4B53-82AD-0FA0C802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B805C8-A709-4A33-B3B9-72C91B84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F9C9-D0AD-4B64-B5E1-2578BB19ED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9817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E9386-8C09-425C-9A43-D08AABB2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DB90D-9866-405B-B944-EB5AD41E1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CDF0F3-7259-403C-BA0D-0BDCCF3E6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2265FD-1010-4BDE-99FD-DA2F813E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D790-0B57-4C91-8A99-A00DB6B763FB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6FD2F1-EF4D-4A5C-8393-8A521E98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C4AB30-194E-4577-97AB-CFC1D559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F9C9-D0AD-4B64-B5E1-2578BB19ED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5512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49F78-FE1D-48DD-92B8-4712A636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43FFD0-88FC-4601-B1B0-4E82B349B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379575-81F8-4338-B858-A4B6D0C27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DC9DAE-9916-4D32-B35F-DE0A88C7B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33ADDA-2EF3-4C55-9303-1B1BADAA9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3995B4-9BA3-42FD-BAE2-544806B2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D790-0B57-4C91-8A99-A00DB6B763FB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E58724-DA8F-406A-B69A-DA1209F0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23CDE0-697E-47CB-A5DF-DE6D8F4A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F9C9-D0AD-4B64-B5E1-2578BB19ED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614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9A823-3C25-4F44-BBE8-BF2EEE33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BE4988-D575-4928-A99E-D14D92BA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D790-0B57-4C91-8A99-A00DB6B763FB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DA2DB2-CDF0-4A52-A4A3-B3CE3DF4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9FE178-5F56-4615-B4D9-AAA888BC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F9C9-D0AD-4B64-B5E1-2578BB19ED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0737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3014A0-A838-4BB1-9F6D-900CEB3B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D790-0B57-4C91-8A99-A00DB6B763FB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A57B9E-2DF4-401B-BE89-6144B67B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799911-53EB-4ECC-B488-CDEDDE74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F9C9-D0AD-4B64-B5E1-2578BB19ED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401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4301B-EDFC-4FF5-B6C2-703678490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01128C-01E7-4A80-AF5B-14E15B72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E48E3A-993B-43A0-B03C-60404A7A4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E025B-FE46-45B4-AEE6-DDF163017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D790-0B57-4C91-8A99-A00DB6B763FB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44C360-9BFC-43C4-B6E8-436C9C93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6F2191-C621-4CC0-AC74-B929F19C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F9C9-D0AD-4B64-B5E1-2578BB19ED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2559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43043-C6B3-4AE2-813C-7D2239B1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90F483-353B-4F3B-9C90-DA1CD9072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6A710E-9B3B-4756-9260-A209558E6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E55C8B-D2FE-4599-87B1-F2000460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D790-0B57-4C91-8A99-A00DB6B763FB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7657BA-6CF8-43CA-83FF-D558DDAF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3C1366-6B1B-49ED-9D5E-F82A8B77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F9C9-D0AD-4B64-B5E1-2578BB19ED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3590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76D587-EB61-4645-9BBC-37D4F28C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40A4CC-10B2-4CB1-8D37-B5E0A7FC6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0B7A2E-9C6D-466A-94CB-E1AB31BE2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D790-0B57-4C91-8A99-A00DB6B763FB}" type="datetimeFigureOut">
              <a:rPr lang="es-DO" smtClean="0"/>
              <a:t>8/3/2019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2A47A9-BA36-479D-9297-A66D1DC74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AE46A-5C04-4F51-98C8-EFCD955B3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F9C9-D0AD-4B64-B5E1-2578BB19ED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322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freepik.com/freie-ikonen/wc-mann-frauen_704023.htm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Videos%20Musicales%20PTD\TEMA%20MUSICAL%20MIS%20DERECHOS%20DE%20MUJER.mp4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Clitoridectom%C3%ADa" TargetMode="External"/><Relationship Id="rId3" Type="http://schemas.openxmlformats.org/officeDocument/2006/relationships/hyperlink" Target="https://es.wikipedia.org/wiki/Ablaci%C3%B3n_(medicina)" TargetMode="External"/><Relationship Id="rId7" Type="http://schemas.openxmlformats.org/officeDocument/2006/relationships/hyperlink" Target="https://es.wikipedia.org/wiki/Cl%C3%ADtoris" TargetMode="External"/><Relationship Id="rId12" Type="http://schemas.openxmlformats.org/officeDocument/2006/relationships/hyperlink" Target="https://es.wikipedia.org/wiki/Ablaci%C3%B3n_de_cl%C3%ADtoris#cite_note-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wikipedia.org/wiki/%C3%93rganos_genitales_femeninos" TargetMode="External"/><Relationship Id="rId11" Type="http://schemas.openxmlformats.org/officeDocument/2006/relationships/hyperlink" Target="https://es.wikipedia.org/wiki/Religi%C3%B3n" TargetMode="External"/><Relationship Id="rId5" Type="http://schemas.openxmlformats.org/officeDocument/2006/relationships/hyperlink" Target="https://es.wikipedia.org/wiki/OMS" TargetMode="External"/><Relationship Id="rId10" Type="http://schemas.openxmlformats.org/officeDocument/2006/relationships/hyperlink" Target="https://es.wikipedia.org/wiki/Cultura" TargetMode="External"/><Relationship Id="rId4" Type="http://schemas.openxmlformats.org/officeDocument/2006/relationships/hyperlink" Target="https://es.wikipedia.org/wiki/Organizaci%C3%B3n_Mundial_de_la_Salud" TargetMode="External"/><Relationship Id="rId9" Type="http://schemas.openxmlformats.org/officeDocument/2006/relationships/hyperlink" Target="https://es.wikipedia.org/wiki/Placer_sexua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development/desa/indigenous-peoples-es/declaracion-sobre-los-derechos-de-los-pueblos-indigenas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247" y="2824922"/>
            <a:ext cx="1817773" cy="16285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515600" y="6202186"/>
            <a:ext cx="1785619" cy="52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Guadalupe Valdez</a:t>
            </a:r>
            <a:br>
              <a:rPr lang="es-DO" sz="1400" b="1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DO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República Dominicana</a:t>
            </a:r>
            <a:endParaRPr lang="es-DO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4032">
            <a:off x="10061418" y="6403818"/>
            <a:ext cx="389662" cy="38966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F100C4C-81ED-43E9-AD3A-9332B0B9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1" y="2449019"/>
            <a:ext cx="5959475" cy="1325563"/>
          </a:xfrm>
        </p:spPr>
        <p:txBody>
          <a:bodyPr>
            <a:noAutofit/>
          </a:bodyPr>
          <a:lstStyle/>
          <a:p>
            <a:r>
              <a:rPr lang="es-DO" sz="4800" dirty="0">
                <a:latin typeface="Aharoni" panose="02010803020104030203" pitchFamily="2" charset="-79"/>
                <a:cs typeface="Aharoni" panose="02010803020104030203" pitchFamily="2" charset="-79"/>
              </a:rPr>
              <a:t>SIN LA PARTICIPACIÓN DE LA MUJER NO HAY CAMBIO NI TRANSFORMACIÓN POSIBLE</a:t>
            </a:r>
            <a:br>
              <a:rPr lang="es-DO" sz="48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s-DO" sz="48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DO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816" y="920468"/>
            <a:ext cx="3133784" cy="2718719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Resultado de imagen para aniana varg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54" y="4373517"/>
            <a:ext cx="1839497" cy="144576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57" y="5065790"/>
            <a:ext cx="1660238" cy="166023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Resultado de imagen para mujeres dominicanas luchadoras revolucionari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06" y="3911977"/>
            <a:ext cx="3133783" cy="278805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 descr="Resultado de imagen para yolanda guzman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5" name="AutoShape 11" descr="Resultado de imagen para yolanda guzman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56" y="-118919"/>
            <a:ext cx="3276600" cy="2897799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4156" y="2596202"/>
            <a:ext cx="2948266" cy="2527382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25686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" y="309592"/>
            <a:ext cx="11873460" cy="593673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2543503"/>
            <a:ext cx="12265572" cy="282728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CA20B0-3EE9-4DA8-B285-FF55F211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21" y="3078272"/>
            <a:ext cx="5121342" cy="1325563"/>
          </a:xfrm>
        </p:spPr>
        <p:txBody>
          <a:bodyPr>
            <a:normAutofit fontScale="90000"/>
          </a:bodyPr>
          <a:lstStyle/>
          <a:p>
            <a:r>
              <a:rPr lang="es-DO" b="1" dirty="0"/>
              <a:t>ARTÍCULO 38.</a:t>
            </a:r>
            <a:br>
              <a:rPr lang="es-DO" b="1" dirty="0"/>
            </a:br>
            <a:r>
              <a:rPr lang="es-DO" b="1" dirty="0"/>
              <a:t>- DIGNIDAD HUMANA.</a:t>
            </a:r>
            <a:endParaRPr lang="es-D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FCEE71-C358-414F-98AF-5146D64F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51" y="2578221"/>
            <a:ext cx="5118539" cy="25087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DO" sz="1800" dirty="0"/>
              <a:t>El Estado se fundamenta en el respeto a la dignidad de la persona y se organiza para la protección real y efectiva de los derechos fundamentales que le son inherentes. La dignidad del ser humano es sagrada, innata e inviolable; su respeto y protección constituyen una responsabilidad esencial de los poderes públicos</a:t>
            </a:r>
            <a:r>
              <a:rPr lang="es-DO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936016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397876"/>
            <a:ext cx="5717628" cy="13873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207F42-1F07-46FD-8E07-D710897735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1773" y="1610452"/>
            <a:ext cx="4062643" cy="10434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ARTÍCULO 39.- DERECHO A LA IGUALDAD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FEC89-A089-4F7E-BBB4-5B808D0291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2350" y="2953414"/>
            <a:ext cx="5703650" cy="31245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Todas</a:t>
            </a:r>
            <a:r>
              <a:rPr lang="en-US" sz="2400" dirty="0"/>
              <a:t> las personas </a:t>
            </a:r>
            <a:r>
              <a:rPr lang="en-US" sz="2400" dirty="0" err="1"/>
              <a:t>nacen</a:t>
            </a:r>
            <a:r>
              <a:rPr lang="en-US" sz="2400" dirty="0"/>
              <a:t> </a:t>
            </a:r>
            <a:r>
              <a:rPr lang="en-US" sz="2400" dirty="0" err="1"/>
              <a:t>libres</a:t>
            </a:r>
            <a:r>
              <a:rPr lang="en-US" sz="2400" dirty="0"/>
              <a:t> e </a:t>
            </a:r>
            <a:r>
              <a:rPr lang="en-US" sz="2400" dirty="0" err="1"/>
              <a:t>iguales</a:t>
            </a:r>
            <a:r>
              <a:rPr lang="en-US" sz="2400" dirty="0"/>
              <a:t> ante la ley, </a:t>
            </a:r>
            <a:r>
              <a:rPr lang="en-US" sz="2400" dirty="0" err="1"/>
              <a:t>reciben</a:t>
            </a:r>
            <a:r>
              <a:rPr lang="en-US" sz="2400" dirty="0"/>
              <a:t> la </a:t>
            </a:r>
            <a:r>
              <a:rPr lang="en-US" sz="2400" dirty="0" err="1"/>
              <a:t>misma</a:t>
            </a:r>
            <a:r>
              <a:rPr lang="en-US" sz="2400" dirty="0"/>
              <a:t> </a:t>
            </a:r>
            <a:r>
              <a:rPr lang="en-US" sz="2400" dirty="0" err="1"/>
              <a:t>protección</a:t>
            </a:r>
            <a:r>
              <a:rPr lang="en-US" sz="2400" dirty="0"/>
              <a:t> y </a:t>
            </a:r>
            <a:r>
              <a:rPr lang="en-US" sz="2400" dirty="0" err="1"/>
              <a:t>trato</a:t>
            </a:r>
            <a:r>
              <a:rPr lang="en-US" sz="2400" dirty="0"/>
              <a:t> de las </a:t>
            </a:r>
            <a:r>
              <a:rPr lang="en-US" sz="2400" dirty="0" err="1"/>
              <a:t>instituciones</a:t>
            </a:r>
            <a:r>
              <a:rPr lang="en-US" sz="2400" dirty="0"/>
              <a:t>, </a:t>
            </a:r>
            <a:r>
              <a:rPr lang="en-US" sz="2400" dirty="0" err="1"/>
              <a:t>autoridades</a:t>
            </a:r>
            <a:r>
              <a:rPr lang="en-US" sz="2400" dirty="0"/>
              <a:t> y </a:t>
            </a:r>
            <a:r>
              <a:rPr lang="en-US" sz="2400" dirty="0" err="1"/>
              <a:t>demás</a:t>
            </a:r>
            <a:r>
              <a:rPr lang="en-US" sz="2400" dirty="0"/>
              <a:t> personas y </a:t>
            </a:r>
            <a:r>
              <a:rPr lang="en-US" sz="2400" dirty="0" err="1"/>
              <a:t>gozan</a:t>
            </a:r>
            <a:r>
              <a:rPr lang="en-US" sz="2400" dirty="0"/>
              <a:t> de los </a:t>
            </a:r>
            <a:r>
              <a:rPr lang="en-US" sz="2400" dirty="0" err="1"/>
              <a:t>mismos</a:t>
            </a:r>
            <a:r>
              <a:rPr lang="en-US" sz="2400" dirty="0"/>
              <a:t> derechos, </a:t>
            </a:r>
            <a:r>
              <a:rPr lang="en-US" sz="2400" dirty="0" err="1"/>
              <a:t>libertades</a:t>
            </a:r>
            <a:r>
              <a:rPr lang="en-US" sz="2400" dirty="0"/>
              <a:t> y </a:t>
            </a:r>
            <a:r>
              <a:rPr lang="en-US" sz="2400" dirty="0" err="1"/>
              <a:t>oportunidades</a:t>
            </a:r>
            <a:r>
              <a:rPr lang="en-US" sz="2400" dirty="0"/>
              <a:t>, sin </a:t>
            </a:r>
            <a:r>
              <a:rPr lang="en-US" sz="2400" dirty="0" err="1"/>
              <a:t>ninguna</a:t>
            </a:r>
            <a:r>
              <a:rPr lang="en-US" sz="2400" dirty="0"/>
              <a:t> </a:t>
            </a:r>
            <a:r>
              <a:rPr lang="en-US" sz="2400" dirty="0" err="1"/>
              <a:t>discriminación</a:t>
            </a:r>
            <a:r>
              <a:rPr lang="en-US" sz="2400" dirty="0"/>
              <a:t> por </a:t>
            </a:r>
            <a:r>
              <a:rPr lang="en-US" sz="2400" dirty="0" err="1"/>
              <a:t>razones</a:t>
            </a:r>
            <a:r>
              <a:rPr lang="en-US" sz="2400" dirty="0"/>
              <a:t> de </a:t>
            </a:r>
            <a:r>
              <a:rPr lang="en-US" sz="2400" dirty="0" err="1"/>
              <a:t>género</a:t>
            </a:r>
            <a:r>
              <a:rPr lang="en-US" sz="2400" dirty="0"/>
              <a:t>, color, </a:t>
            </a:r>
            <a:r>
              <a:rPr lang="en-US" sz="2400" dirty="0" err="1"/>
              <a:t>edad</a:t>
            </a:r>
            <a:r>
              <a:rPr lang="en-US" sz="2400" dirty="0"/>
              <a:t>, </a:t>
            </a:r>
            <a:r>
              <a:rPr lang="en-US" sz="2400" dirty="0" err="1"/>
              <a:t>discapacidad</a:t>
            </a:r>
            <a:r>
              <a:rPr lang="en-US" sz="2400" dirty="0"/>
              <a:t>, </a:t>
            </a:r>
            <a:r>
              <a:rPr lang="en-US" sz="2400" dirty="0" err="1"/>
              <a:t>nacionalidad</a:t>
            </a:r>
            <a:r>
              <a:rPr lang="en-US" sz="2400" dirty="0"/>
              <a:t>, </a:t>
            </a:r>
            <a:r>
              <a:rPr lang="en-US" sz="2400" dirty="0" err="1"/>
              <a:t>vínculos</a:t>
            </a:r>
            <a:r>
              <a:rPr lang="en-US" sz="2400" dirty="0"/>
              <a:t> </a:t>
            </a:r>
            <a:r>
              <a:rPr lang="en-US" sz="2400" dirty="0" err="1"/>
              <a:t>familiares</a:t>
            </a:r>
            <a:r>
              <a:rPr lang="en-US" sz="2400" dirty="0"/>
              <a:t>, </a:t>
            </a:r>
            <a:r>
              <a:rPr lang="en-US" sz="2400" dirty="0" err="1"/>
              <a:t>lengua</a:t>
            </a:r>
            <a:r>
              <a:rPr lang="en-US" sz="2400" dirty="0"/>
              <a:t>, </a:t>
            </a:r>
            <a:r>
              <a:rPr lang="en-US" sz="2400" dirty="0" err="1"/>
              <a:t>religión</a:t>
            </a:r>
            <a:r>
              <a:rPr lang="en-US" sz="2400" dirty="0"/>
              <a:t>, </a:t>
            </a:r>
            <a:r>
              <a:rPr lang="en-US" sz="2400" dirty="0" err="1"/>
              <a:t>opinión</a:t>
            </a:r>
            <a:r>
              <a:rPr lang="en-US" sz="2400" dirty="0"/>
              <a:t> </a:t>
            </a:r>
            <a:r>
              <a:rPr lang="en-US" sz="2400" dirty="0" err="1"/>
              <a:t>política</a:t>
            </a:r>
            <a:r>
              <a:rPr lang="en-US" sz="2400" dirty="0"/>
              <a:t> o </a:t>
            </a:r>
            <a:r>
              <a:rPr lang="en-US" sz="2400" dirty="0" err="1"/>
              <a:t>filosófica</a:t>
            </a:r>
            <a:r>
              <a:rPr lang="en-US" sz="2400" dirty="0"/>
              <a:t>, </a:t>
            </a:r>
            <a:r>
              <a:rPr lang="en-US" sz="2400" dirty="0" err="1"/>
              <a:t>condición</a:t>
            </a:r>
            <a:r>
              <a:rPr lang="en-US" sz="2400" dirty="0"/>
              <a:t> social o personal.</a:t>
            </a:r>
          </a:p>
          <a:p>
            <a:endParaRPr lang="en-US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FB3A19-7020-4D44-8FF3-2D3DA888F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04" y="1099304"/>
            <a:ext cx="4869635" cy="43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749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71FBE5F-95B2-4F7F-A435-A4163884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871" y="3672840"/>
            <a:ext cx="8230569" cy="2482314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s-DO" sz="2800" dirty="0"/>
            </a:br>
            <a:r>
              <a:rPr lang="es-DO" sz="2800" dirty="0"/>
              <a:t>¿Se cumple en las Leyes que aprueba el Congreso? </a:t>
            </a:r>
            <a:br>
              <a:rPr lang="es-DO" sz="2800" dirty="0"/>
            </a:br>
            <a:r>
              <a:rPr lang="es-DO" sz="2800" dirty="0"/>
              <a:t>Se invierte en el Presupuesto en políticas y programas que lo garantice?</a:t>
            </a:r>
            <a:br>
              <a:rPr lang="es-DO" sz="2800" dirty="0"/>
            </a:br>
            <a:r>
              <a:rPr lang="es-DO" sz="2800" dirty="0"/>
              <a:t>Se sancionan a los medios de comunicación, partidos políticos, empresas que nos utilizan como un objeto en su publicidad?</a:t>
            </a:r>
            <a:br>
              <a:rPr lang="es-DO" sz="2800" dirty="0"/>
            </a:b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5D9F910-E164-4850-8E5C-3D7D75AA5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560" y="393575"/>
            <a:ext cx="8230569" cy="3463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DO" sz="3200" dirty="0"/>
              <a:t>La República condena todo privilegio y situación que tienda a quebrantar la igualdad de las dominicanas y los dominicanos, entre quienes no deben existir otras diferencias que las que resulten de sus talentos o de sus virtudes.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814063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672840"/>
            <a:ext cx="12192000" cy="2076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9AFA0B-0CE6-4DF4-A675-B3B127B9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08" y="4074454"/>
            <a:ext cx="10307952" cy="1325563"/>
          </a:xfrm>
        </p:spPr>
        <p:txBody>
          <a:bodyPr>
            <a:normAutofit fontScale="90000"/>
          </a:bodyPr>
          <a:lstStyle/>
          <a:p>
            <a:r>
              <a:rPr lang="es-DO" dirty="0"/>
              <a:t>¿El 40-60 lo cumple? </a:t>
            </a:r>
            <a:br>
              <a:rPr lang="es-DO" dirty="0"/>
            </a:br>
            <a:r>
              <a:rPr lang="es-DO" dirty="0"/>
              <a:t>¿Hay demarcaciones solo de hombres y solo de mujeres?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950AD4-F2AE-4442-8CDF-A327A96D8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203" y="701019"/>
            <a:ext cx="8927593" cy="37431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DO" sz="2000" dirty="0"/>
              <a:t>La mujer y el hombre son iguales ante la ley. Se prohíbe cualquier acto que tenga como objetivo o resultado menoscabar o anular el reconocimiento, goce o ejercicio en condiciones de igualdad de los derechos fundamentales de mujeres y hombres. Se promoverán las medidas necesarias para garantizar la erradicación de las desigualdades y la discriminación de género; </a:t>
            </a:r>
          </a:p>
          <a:p>
            <a:endParaRPr lang="es-DO" sz="2000" dirty="0"/>
          </a:p>
        </p:txBody>
      </p:sp>
    </p:spTree>
    <p:extLst>
      <p:ext uri="{BB962C8B-B14F-4D97-AF65-F5344CB8AC3E}">
        <p14:creationId xmlns:p14="http://schemas.microsoft.com/office/powerpoint/2010/main" val="291583229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53" y="327872"/>
            <a:ext cx="6088062" cy="397291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5DD17D-233A-449E-BB49-F78A3E38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54" y="4612516"/>
            <a:ext cx="9272696" cy="1917612"/>
          </a:xfrm>
        </p:spPr>
        <p:txBody>
          <a:bodyPr>
            <a:normAutofit/>
          </a:bodyPr>
          <a:lstStyle/>
          <a:p>
            <a:r>
              <a:rPr lang="es-DO" sz="2400" b="1" dirty="0"/>
              <a:t>El Estado debe promover y garantizar la participación equilibrada de mujeres y hombres en las candidaturas a los cargos de elección popular para las instancias de dirección y decisión en el ámbito público, en la administración de justicia y en los organismos de control del Estado</a:t>
            </a:r>
            <a:r>
              <a:rPr lang="es-DO" sz="1900" b="1" dirty="0"/>
              <a:t>. </a:t>
            </a:r>
            <a:br>
              <a:rPr lang="es-DO" sz="1900" dirty="0"/>
            </a:br>
            <a:endParaRPr lang="es-DO" sz="19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3889A5E-724E-4ECF-BEB3-3ADB7FDE5480}"/>
              </a:ext>
            </a:extLst>
          </p:cNvPr>
          <p:cNvSpPr/>
          <p:nvPr/>
        </p:nvSpPr>
        <p:spPr>
          <a:xfrm>
            <a:off x="8276898" y="-1351443"/>
            <a:ext cx="4635062" cy="4300782"/>
          </a:xfrm>
          <a:prstGeom prst="ellipse">
            <a:avLst/>
          </a:prstGeom>
          <a:solidFill>
            <a:srgbClr val="CA9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D7D3D6-1F9F-4A78-BEF6-2C7EB234A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4097" y="257861"/>
            <a:ext cx="3457903" cy="2185794"/>
          </a:xfrm>
        </p:spPr>
        <p:txBody>
          <a:bodyPr anchor="ctr">
            <a:normAutofit fontScale="62500" lnSpcReduction="20000"/>
          </a:bodyPr>
          <a:lstStyle/>
          <a:p>
            <a:endParaRPr lang="es-DO" sz="1800" dirty="0"/>
          </a:p>
          <a:p>
            <a:pPr marL="0" indent="0">
              <a:buNone/>
            </a:pPr>
            <a:r>
              <a:rPr lang="es-DO" sz="3200" dirty="0">
                <a:latin typeface="+mj-lt"/>
              </a:rPr>
              <a:t>El Estado debe promover las condiciones jurídicas y administrativas para que la igualdad sea real y efectiva y adoptará medidas para prevenir y combatir la discriminación, la marginalidad, la vulnerabilidad y la exclusión.</a:t>
            </a:r>
          </a:p>
          <a:p>
            <a:pPr marL="0" indent="0">
              <a:buNone/>
            </a:pPr>
            <a:endParaRPr lang="es-DO" sz="1800" dirty="0"/>
          </a:p>
          <a:p>
            <a:endParaRPr lang="es-DO" sz="1800" dirty="0"/>
          </a:p>
        </p:txBody>
      </p:sp>
    </p:spTree>
    <p:extLst>
      <p:ext uri="{BB962C8B-B14F-4D97-AF65-F5344CB8AC3E}">
        <p14:creationId xmlns:p14="http://schemas.microsoft.com/office/powerpoint/2010/main" val="183142017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6507" y="567252"/>
            <a:ext cx="5707117" cy="223870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7" name="Imagen 6" descr="Imagen que contiene persona, pared, interior, sentado&#10;&#10;Descripción generada automáticamente">
            <a:extLst>
              <a:ext uri="{FF2B5EF4-FFF2-40B4-BE49-F238E27FC236}">
                <a16:creationId xmlns:a16="http://schemas.microsoft.com/office/drawing/2014/main" id="{DCB9CE68-DCC1-4ACE-8436-7FFC319DD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05" y="0"/>
            <a:ext cx="12208507" cy="68511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25C472-2B2F-45AA-8BE2-1EE02A67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8" y="299694"/>
            <a:ext cx="8267102" cy="1737360"/>
          </a:xfrm>
        </p:spPr>
        <p:txBody>
          <a:bodyPr>
            <a:normAutofit fontScale="90000"/>
          </a:bodyPr>
          <a:lstStyle/>
          <a:p>
            <a:r>
              <a:rPr lang="es-DO" sz="6000" dirty="0">
                <a:latin typeface="Aharoni" panose="02010803020104030203" pitchFamily="2" charset="-79"/>
                <a:cs typeface="Aharoni" panose="02010803020104030203" pitchFamily="2" charset="-79"/>
              </a:rPr>
              <a:t>ART. </a:t>
            </a:r>
            <a:r>
              <a:rPr lang="es-DO" sz="8900" dirty="0">
                <a:latin typeface="Aharoni" panose="02010803020104030203" pitchFamily="2" charset="-79"/>
                <a:cs typeface="Aharoni" panose="02010803020104030203" pitchFamily="2" charset="-79"/>
              </a:rPr>
              <a:t>55</a:t>
            </a:r>
            <a:r>
              <a:rPr lang="es-DO" sz="6000" dirty="0">
                <a:latin typeface="Aharoni" panose="02010803020104030203" pitchFamily="2" charset="-79"/>
                <a:cs typeface="Aharoni" panose="02010803020104030203" pitchFamily="2" charset="-79"/>
              </a:rPr>
              <a:t> DERECHOS</a:t>
            </a:r>
            <a:br>
              <a:rPr lang="es-DO" sz="6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DO" sz="6000" dirty="0">
                <a:latin typeface="Aharoni" panose="02010803020104030203" pitchFamily="2" charset="-79"/>
                <a:cs typeface="Aharoni" panose="02010803020104030203" pitchFamily="2" charset="-79"/>
              </a:rPr>
              <a:t>DE LA FAMILIA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98289-9D06-4B5D-A0DA-F9BBABE27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8" y="3886200"/>
            <a:ext cx="5028602" cy="2672106"/>
          </a:xfrm>
          <a:solidFill>
            <a:schemeClr val="bg1">
              <a:alpha val="82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DO" sz="2400" dirty="0">
                <a:latin typeface="Aharoni" panose="02010803020104030203" pitchFamily="2" charset="-79"/>
                <a:cs typeface="Aharoni" panose="02010803020104030203" pitchFamily="2" charset="-79"/>
              </a:rPr>
              <a:t>La maternidad, sea cual fuere la condición social o el estado civil de la mujer, gozará de la protección de los poderes públicos y genera derecho a la asistencia oficial en caso de desamparo.</a:t>
            </a:r>
          </a:p>
          <a:p>
            <a:endParaRPr lang="es-DO" sz="1400" dirty="0"/>
          </a:p>
        </p:txBody>
      </p:sp>
    </p:spTree>
    <p:extLst>
      <p:ext uri="{BB962C8B-B14F-4D97-AF65-F5344CB8AC3E}">
        <p14:creationId xmlns:p14="http://schemas.microsoft.com/office/powerpoint/2010/main" val="150530288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96067"/>
            <a:ext cx="8846288" cy="20946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252E83-CC4C-4E54-8DCA-46C0EF9F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3" y="374694"/>
            <a:ext cx="8090595" cy="1737360"/>
          </a:xfrm>
        </p:spPr>
        <p:txBody>
          <a:bodyPr>
            <a:normAutofit/>
          </a:bodyPr>
          <a:lstStyle/>
          <a:p>
            <a:r>
              <a:rPr lang="es-DO" sz="4800" dirty="0"/>
              <a:t>ART. 62: DERECHO AL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F5B1D1-AF5B-44CA-8D60-E949F97D9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27" y="2383396"/>
            <a:ext cx="10077295" cy="3463951"/>
          </a:xfrm>
        </p:spPr>
        <p:txBody>
          <a:bodyPr anchor="ctr">
            <a:normAutofit/>
          </a:bodyPr>
          <a:lstStyle/>
          <a:p>
            <a:endParaRPr lang="es-DO" sz="1800" dirty="0"/>
          </a:p>
          <a:p>
            <a:r>
              <a:rPr lang="es-DO" sz="4800" dirty="0"/>
              <a:t>El Estado garantiza la igualdad y equidad de mujeres y hombres en el ejercicio del derecho al trabajo </a:t>
            </a:r>
          </a:p>
          <a:p>
            <a:endParaRPr lang="es-DO" sz="1800" dirty="0"/>
          </a:p>
        </p:txBody>
      </p:sp>
    </p:spTree>
    <p:extLst>
      <p:ext uri="{BB962C8B-B14F-4D97-AF65-F5344CB8AC3E}">
        <p14:creationId xmlns:p14="http://schemas.microsoft.com/office/powerpoint/2010/main" val="87777749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jus solis dominicana">
            <a:extLst>
              <a:ext uri="{FF2B5EF4-FFF2-40B4-BE49-F238E27FC236}">
                <a16:creationId xmlns:a16="http://schemas.microsoft.com/office/drawing/2014/main" id="{35C30B65-59F2-4512-A47B-76E67EA8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371" y="677918"/>
            <a:ext cx="10460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4518B31-D13F-4D30-9597-0579C45172D3}"/>
              </a:ext>
            </a:extLst>
          </p:cNvPr>
          <p:cNvSpPr/>
          <p:nvPr/>
        </p:nvSpPr>
        <p:spPr>
          <a:xfrm>
            <a:off x="0" y="-152400"/>
            <a:ext cx="8648700" cy="70104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74062E7-5FE8-4E2E-BD08-13D8A9F4F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489735"/>
              </p:ext>
            </p:extLst>
          </p:nvPr>
        </p:nvGraphicFramePr>
        <p:xfrm>
          <a:off x="7058244" y="1554218"/>
          <a:ext cx="506023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0663B688-3185-4BD5-A402-734448CE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551" y="-1874782"/>
            <a:ext cx="5803626" cy="5105400"/>
          </a:xfrm>
        </p:spPr>
        <p:txBody>
          <a:bodyPr>
            <a:normAutofit/>
          </a:bodyPr>
          <a:lstStyle/>
          <a:p>
            <a:r>
              <a:rPr lang="es-DO" sz="3700" b="1" dirty="0"/>
              <a:t>Artículo 18.- Nacionalidad</a:t>
            </a:r>
            <a:endParaRPr lang="es-DO" sz="3700" dirty="0"/>
          </a:p>
        </p:txBody>
      </p:sp>
    </p:spTree>
    <p:extLst>
      <p:ext uri="{BB962C8B-B14F-4D97-AF65-F5344CB8AC3E}">
        <p14:creationId xmlns:p14="http://schemas.microsoft.com/office/powerpoint/2010/main" val="214945814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217683"/>
            <a:ext cx="7735614" cy="223870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4C3C774-B74E-4526-B345-253A677FB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033" y="2433789"/>
            <a:ext cx="6801321" cy="173736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s-DO" sz="5100" dirty="0"/>
              <a:t>¿CÓMO VIVIMOS LAS MUJERES EN EL SIGLO XXI?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E19077-748E-42B4-BA0B-14937CB3B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665" y="2433789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s-DO" dirty="0"/>
              <a:t>¿Se garantizan nuestros Derechos como mujeres?</a:t>
            </a:r>
          </a:p>
        </p:txBody>
      </p:sp>
    </p:spTree>
    <p:extLst>
      <p:ext uri="{BB962C8B-B14F-4D97-AF65-F5344CB8AC3E}">
        <p14:creationId xmlns:p14="http://schemas.microsoft.com/office/powerpoint/2010/main" val="402269138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EA3CA87-CAB6-45EA-AD7B-37117A524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680089"/>
              </p:ext>
            </p:extLst>
          </p:nvPr>
        </p:nvGraphicFramePr>
        <p:xfrm>
          <a:off x="459828" y="0"/>
          <a:ext cx="7674522" cy="6785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64553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6559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flipH="1">
            <a:off x="-4" y="1428751"/>
            <a:ext cx="12363449" cy="23876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4B4B5C-33EC-4BE1-B928-AFD0E3455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692262"/>
            <a:ext cx="9791701" cy="2387600"/>
          </a:xfrm>
        </p:spPr>
        <p:txBody>
          <a:bodyPr>
            <a:noAutofit/>
          </a:bodyPr>
          <a:lstStyle/>
          <a:p>
            <a:r>
              <a:rPr lang="es-DO" sz="6600" b="1" spc="300" dirty="0">
                <a:latin typeface="Aharoni" panose="02010803020104030203" pitchFamily="2" charset="-79"/>
                <a:cs typeface="Aharoni" panose="02010803020104030203" pitchFamily="2" charset="-79"/>
              </a:rPr>
              <a:t>UN </a:t>
            </a:r>
            <a:r>
              <a:rPr lang="es-DO" sz="14500" b="1" spc="300" dirty="0">
                <a:latin typeface="Aharoni" panose="02010803020104030203" pitchFamily="2" charset="-79"/>
                <a:cs typeface="Aharoni" panose="02010803020104030203" pitchFamily="2" charset="-79"/>
              </a:rPr>
              <a:t>8 </a:t>
            </a:r>
            <a:r>
              <a:rPr lang="es-DO" sz="6600" b="1" spc="300" dirty="0">
                <a:latin typeface="Aharoni" panose="02010803020104030203" pitchFamily="2" charset="-79"/>
                <a:cs typeface="Aharoni" panose="02010803020104030203" pitchFamily="2" charset="-79"/>
              </a:rPr>
              <a:t>DE MARZO +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866D5D-C3E2-4592-8E29-0C0A57B9F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512" y="2846241"/>
            <a:ext cx="9144000" cy="1655762"/>
          </a:xfrm>
        </p:spPr>
        <p:txBody>
          <a:bodyPr/>
          <a:lstStyle/>
          <a:p>
            <a:r>
              <a:rPr lang="es-DO" dirty="0">
                <a:latin typeface="Aharoni" panose="02010803020104030203" pitchFamily="2" charset="-79"/>
                <a:cs typeface="Aharoni" panose="02010803020104030203" pitchFamily="2" charset="-79"/>
              </a:rPr>
              <a:t>AUN CON DISCRIMINACIÓN, INEQUIDAD Y DESIGUALDAD PARA NOSOTRAS LAS MUJERES</a:t>
            </a:r>
          </a:p>
        </p:txBody>
      </p:sp>
    </p:spTree>
    <p:extLst>
      <p:ext uri="{BB962C8B-B14F-4D97-AF65-F5344CB8AC3E}">
        <p14:creationId xmlns:p14="http://schemas.microsoft.com/office/powerpoint/2010/main" val="258572020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4C020C0-CDF9-4C42-AD82-1ABD3769FF12}"/>
              </a:ext>
            </a:extLst>
          </p:cNvPr>
          <p:cNvSpPr/>
          <p:nvPr/>
        </p:nvSpPr>
        <p:spPr>
          <a:xfrm>
            <a:off x="1102361" y="842506"/>
            <a:ext cx="49515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2800" dirty="0"/>
              <a:t>A pesar de los esfuerzos que se llevan a cabo para implementar políticas públicas universales, mantiene altos niveles de pobreza, desigual  de oportunidades para vivir y elegir una vida saludable, con garantías de protección social que no aseguran el acceso universal a servicios públicos de calidad.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B85CDD-BFD3-43F2-B4E7-A5F3AAA3B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5040" y="1022985"/>
            <a:ext cx="4419600" cy="435133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DO" dirty="0"/>
              <a:t>Modelo de desarrollo que, a pesar de los esfuerzos que se llevan a cabo para implementar políticas públicas universales, mantiene altos niveles de pobreza y desigual.</a:t>
            </a:r>
          </a:p>
        </p:txBody>
      </p:sp>
    </p:spTree>
    <p:extLst>
      <p:ext uri="{BB962C8B-B14F-4D97-AF65-F5344CB8AC3E}">
        <p14:creationId xmlns:p14="http://schemas.microsoft.com/office/powerpoint/2010/main" val="116099096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trimonioInfantilyViolencia02">
            <a:extLst>
              <a:ext uri="{FF2B5EF4-FFF2-40B4-BE49-F238E27FC236}">
                <a16:creationId xmlns:a16="http://schemas.microsoft.com/office/drawing/2014/main" id="{22223AA7-9D05-4298-B65C-70C761CC5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50" y="643467"/>
            <a:ext cx="77917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53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529B0-1BE8-439F-822A-3864BD7C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37" y="952007"/>
            <a:ext cx="10515600" cy="1325563"/>
          </a:xfrm>
        </p:spPr>
        <p:txBody>
          <a:bodyPr>
            <a:noAutofit/>
          </a:bodyPr>
          <a:lstStyle/>
          <a:p>
            <a:r>
              <a:rPr lang="es-DO" sz="3200" dirty="0"/>
              <a:t>El costo estimado de la atención del embarazo y la maternidad en adolescentes, para un año, representa 33 veces la inversión estimada del Plan Nacional de Prevención del Embarazo en Adolescentes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8C7F1-15EC-459D-BFA4-18325FABB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0" y="2856707"/>
            <a:ext cx="7711440" cy="4351338"/>
          </a:xfrm>
        </p:spPr>
        <p:txBody>
          <a:bodyPr>
            <a:normAutofit/>
          </a:bodyPr>
          <a:lstStyle/>
          <a:p>
            <a:r>
              <a:rPr lang="es-DO" dirty="0"/>
              <a:t>Estos datos demuestran que la prevención es más costo-efectiva, además, que promueve la inclusión social y disminuye la mortalidad y morbilidad asociada a los embarazos en adolescentes (Lizardo, et al, 2013).</a:t>
            </a:r>
          </a:p>
        </p:txBody>
      </p:sp>
    </p:spTree>
    <p:extLst>
      <p:ext uri="{BB962C8B-B14F-4D97-AF65-F5344CB8AC3E}">
        <p14:creationId xmlns:p14="http://schemas.microsoft.com/office/powerpoint/2010/main" val="307033250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788B0C9-A4E3-4747-A721-05184AE2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La VBG es la </a:t>
            </a:r>
            <a:r>
              <a:rPr lang="en-US" sz="4200" dirty="0" err="1"/>
              <a:t>cuarta</a:t>
            </a:r>
            <a:r>
              <a:rPr lang="en-US" sz="4200" dirty="0"/>
              <a:t> causa de </a:t>
            </a:r>
            <a:r>
              <a:rPr lang="en-US" sz="4200" dirty="0" err="1"/>
              <a:t>muerte</a:t>
            </a:r>
            <a:r>
              <a:rPr lang="en-US" sz="4200" dirty="0"/>
              <a:t> </a:t>
            </a:r>
            <a:r>
              <a:rPr lang="en-US" sz="4200" dirty="0" err="1"/>
              <a:t>en</a:t>
            </a:r>
            <a:r>
              <a:rPr lang="en-US" sz="4200" dirty="0"/>
              <a:t> </a:t>
            </a:r>
            <a:r>
              <a:rPr lang="en-US" sz="4200" dirty="0" err="1"/>
              <a:t>mujeres</a:t>
            </a:r>
            <a:r>
              <a:rPr lang="en-US" sz="4200" dirty="0"/>
              <a:t> </a:t>
            </a:r>
            <a:r>
              <a:rPr lang="en-US" sz="4200" dirty="0" err="1"/>
              <a:t>en</a:t>
            </a:r>
            <a:r>
              <a:rPr lang="en-US" sz="4200" dirty="0"/>
              <a:t> </a:t>
            </a:r>
            <a:r>
              <a:rPr lang="en-US" sz="4200" dirty="0" err="1"/>
              <a:t>edad</a:t>
            </a:r>
            <a:r>
              <a:rPr lang="en-US" sz="4200" dirty="0"/>
              <a:t> </a:t>
            </a:r>
            <a:r>
              <a:rPr lang="en-US" sz="4200" dirty="0" err="1"/>
              <a:t>reproductiva</a:t>
            </a:r>
            <a:r>
              <a:rPr lang="en-US" sz="4200" dirty="0"/>
              <a:t>. 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87F4CE23-0DED-4FF4-B9DD-1266D8BD0D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r="15713" b="-2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943951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2" y="121716"/>
            <a:ext cx="10784271" cy="66026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09598" y="4819651"/>
            <a:ext cx="9467851" cy="1654722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A4C3390-97D7-4B61-9EFE-AC84714E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4" y="5181599"/>
            <a:ext cx="10923638" cy="1317643"/>
          </a:xfr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OTRAS FORMAS DE VIOLENCIA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0F10507-B69C-4031-B40E-E12E16355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684" y="5840421"/>
            <a:ext cx="10923638" cy="5211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Trata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personas,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explotación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sexual ,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acoso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laboral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604353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134BF1FB-3234-4A53-8C71-8F5DBB3C92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91" y="738620"/>
            <a:ext cx="6040109" cy="5332479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C00AA4-91DE-4B63-98FA-B8A421A03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4224" y="738620"/>
            <a:ext cx="5842976" cy="5845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000000"/>
                </a:solidFill>
              </a:rPr>
              <a:t>La VG </a:t>
            </a:r>
            <a:r>
              <a:rPr lang="en-US" sz="5400" dirty="0" err="1">
                <a:solidFill>
                  <a:srgbClr val="000000"/>
                </a:solidFill>
              </a:rPr>
              <a:t>constituye</a:t>
            </a:r>
            <a:r>
              <a:rPr lang="en-US" sz="5400" dirty="0">
                <a:solidFill>
                  <a:srgbClr val="000000"/>
                </a:solidFill>
              </a:rPr>
              <a:t> un </a:t>
            </a:r>
            <a:r>
              <a:rPr lang="en-US" sz="5400" dirty="0" err="1">
                <a:solidFill>
                  <a:srgbClr val="000000"/>
                </a:solidFill>
              </a:rPr>
              <a:t>obstáculo</a:t>
            </a:r>
            <a:r>
              <a:rPr lang="en-US" sz="5400" dirty="0">
                <a:solidFill>
                  <a:srgbClr val="000000"/>
                </a:solidFill>
              </a:rPr>
              <a:t> de las </a:t>
            </a:r>
            <a:r>
              <a:rPr lang="en-US" sz="5400" dirty="0" err="1">
                <a:solidFill>
                  <a:srgbClr val="000000"/>
                </a:solidFill>
              </a:rPr>
              <a:t>mujeres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r>
              <a:rPr lang="en-US" sz="5400" dirty="0" err="1">
                <a:solidFill>
                  <a:srgbClr val="000000"/>
                </a:solidFill>
              </a:rPr>
              <a:t>hacia</a:t>
            </a:r>
            <a:r>
              <a:rPr lang="en-US" sz="5400" dirty="0">
                <a:solidFill>
                  <a:srgbClr val="000000"/>
                </a:solidFill>
              </a:rPr>
              <a:t> una </a:t>
            </a:r>
            <a:r>
              <a:rPr lang="en-US" sz="5400" dirty="0" err="1">
                <a:solidFill>
                  <a:srgbClr val="000000"/>
                </a:solidFill>
              </a:rPr>
              <a:t>vida</a:t>
            </a:r>
            <a:r>
              <a:rPr lang="en-US" sz="5400" dirty="0">
                <a:solidFill>
                  <a:srgbClr val="000000"/>
                </a:solidFill>
              </a:rPr>
              <a:t> plena y con </a:t>
            </a:r>
            <a:r>
              <a:rPr lang="en-US" sz="5400" dirty="0" err="1">
                <a:solidFill>
                  <a:srgbClr val="000000"/>
                </a:solidFill>
              </a:rPr>
              <a:t>igualdad</a:t>
            </a:r>
            <a:r>
              <a:rPr lang="en-US" sz="5400" dirty="0">
                <a:solidFill>
                  <a:srgbClr val="000000"/>
                </a:solidFill>
              </a:rPr>
              <a:t> para el </a:t>
            </a:r>
            <a:r>
              <a:rPr lang="en-US" sz="5400" dirty="0" err="1">
                <a:solidFill>
                  <a:srgbClr val="000000"/>
                </a:solidFill>
              </a:rPr>
              <a:t>desarrollo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566378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4275" y="0"/>
            <a:ext cx="19608325" cy="43434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2669628"/>
            <a:ext cx="12192000" cy="1456314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3312A9-DE58-47EB-B8A5-1DBD9F6A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573" y="2800379"/>
            <a:ext cx="10515600" cy="1325563"/>
          </a:xfrm>
        </p:spPr>
        <p:txBody>
          <a:bodyPr/>
          <a:lstStyle/>
          <a:p>
            <a:r>
              <a:rPr lang="es-DO" dirty="0">
                <a:latin typeface="Aharoni" panose="02010803020104030203" pitchFamily="2" charset="-79"/>
                <a:cs typeface="Aharoni" panose="02010803020104030203" pitchFamily="2" charset="-79"/>
              </a:rPr>
              <a:t>NUESTRAS MUJERES MIGRANTES TAMBIÉN SUFREN DE VIOLENCIA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01A119-8B77-46A7-9B36-113E757B8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6574" y="4752755"/>
            <a:ext cx="10515599" cy="2420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DO" sz="3200" dirty="0">
                <a:latin typeface="Aharoni" panose="02010803020104030203" pitchFamily="2" charset="-79"/>
                <a:cs typeface="Aharoni" panose="02010803020104030203" pitchFamily="2" charset="-79"/>
              </a:rPr>
              <a:t>Más de </a:t>
            </a:r>
            <a:r>
              <a:rPr lang="es-DO" sz="4800" dirty="0">
                <a:latin typeface="Aharoni" panose="02010803020104030203" pitchFamily="2" charset="-79"/>
                <a:cs typeface="Aharoni" panose="02010803020104030203" pitchFamily="2" charset="-79"/>
              </a:rPr>
              <a:t>800,000</a:t>
            </a:r>
            <a:r>
              <a:rPr lang="es-DO" sz="3200" dirty="0">
                <a:latin typeface="Aharoni" panose="02010803020104030203" pitchFamily="2" charset="-79"/>
                <a:cs typeface="Aharoni" panose="02010803020104030203" pitchFamily="2" charset="-79"/>
              </a:rPr>
              <a:t> mujeres que viven en el exterior, parte de las cuales han sido víctimas o están siendo víctimas de tráfico y trata de personas (Sánchez, 2012)</a:t>
            </a:r>
          </a:p>
        </p:txBody>
      </p:sp>
    </p:spTree>
    <p:extLst>
      <p:ext uri="{BB962C8B-B14F-4D97-AF65-F5344CB8AC3E}">
        <p14:creationId xmlns:p14="http://schemas.microsoft.com/office/powerpoint/2010/main" val="2685638016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282E203-8579-4B6D-8008-BB3A682820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5722" y="547368"/>
            <a:ext cx="4090479" cy="403618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6E2ECDAD-23F1-4742-89E2-13EB8E08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99" y="512448"/>
            <a:ext cx="769620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 EXCLUYEN A TODOS LOS NIVELES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68A348-CE86-41DD-B3B4-20593AC37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0658" y="1498961"/>
            <a:ext cx="5058104" cy="308458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Las </a:t>
            </a:r>
            <a:r>
              <a:rPr lang="en-US" sz="2400" dirty="0" err="1"/>
              <a:t>restricciones</a:t>
            </a:r>
            <a:r>
              <a:rPr lang="en-US" sz="2400" dirty="0"/>
              <a:t> </a:t>
            </a:r>
            <a:r>
              <a:rPr lang="en-US" sz="2400" dirty="0" err="1"/>
              <a:t>observadas</a:t>
            </a:r>
            <a:r>
              <a:rPr lang="en-US" sz="2400" dirty="0"/>
              <a:t> a la </a:t>
            </a:r>
            <a:r>
              <a:rPr lang="en-US" sz="2400" dirty="0" err="1"/>
              <a:t>participación</a:t>
            </a:r>
            <a:r>
              <a:rPr lang="en-US" sz="2400" dirty="0"/>
              <a:t> </a:t>
            </a:r>
            <a:r>
              <a:rPr lang="en-US" sz="2400" dirty="0" err="1"/>
              <a:t>política</a:t>
            </a:r>
            <a:r>
              <a:rPr lang="en-US" sz="2400" dirty="0"/>
              <a:t> y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puestos</a:t>
            </a:r>
            <a:r>
              <a:rPr lang="en-US" sz="2400" dirty="0"/>
              <a:t> de </a:t>
            </a:r>
            <a:r>
              <a:rPr lang="en-US" sz="2400" dirty="0" err="1"/>
              <a:t>poder</a:t>
            </a:r>
            <a:r>
              <a:rPr lang="en-US" sz="2400" dirty="0"/>
              <a:t> no solo se </a:t>
            </a:r>
            <a:r>
              <a:rPr lang="en-US" sz="2400" dirty="0" err="1"/>
              <a:t>limitan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puestos</a:t>
            </a:r>
            <a:r>
              <a:rPr lang="en-US" sz="2400" dirty="0"/>
              <a:t> de </a:t>
            </a:r>
            <a:r>
              <a:rPr lang="en-US" sz="2400" dirty="0" err="1"/>
              <a:t>elección</a:t>
            </a:r>
            <a:r>
              <a:rPr lang="en-US" sz="2400" dirty="0"/>
              <a:t>, </a:t>
            </a:r>
            <a:r>
              <a:rPr lang="en-US" sz="2400" dirty="0" err="1"/>
              <a:t>sino</a:t>
            </a:r>
            <a:r>
              <a:rPr lang="en-US" sz="2400" dirty="0"/>
              <a:t> que </a:t>
            </a:r>
            <a:r>
              <a:rPr lang="en-US" sz="2400" dirty="0" err="1"/>
              <a:t>incluyen</a:t>
            </a:r>
            <a:r>
              <a:rPr lang="en-US" sz="2400" dirty="0"/>
              <a:t> las </a:t>
            </a:r>
            <a:r>
              <a:rPr lang="en-US" sz="2400" dirty="0" err="1"/>
              <a:t>posiciones</a:t>
            </a:r>
            <a:r>
              <a:rPr lang="en-US" sz="2400" dirty="0"/>
              <a:t> </a:t>
            </a:r>
            <a:r>
              <a:rPr lang="en-US" sz="2400" dirty="0" err="1"/>
              <a:t>ejecutivas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Gobierno</a:t>
            </a:r>
            <a:r>
              <a:rPr lang="en-US" sz="2400" dirty="0"/>
              <a:t> central y </a:t>
            </a:r>
            <a:r>
              <a:rPr lang="en-US" sz="2400" dirty="0" err="1"/>
              <a:t>descentralizado</a:t>
            </a:r>
            <a:r>
              <a:rPr lang="en-US" sz="2400" dirty="0"/>
              <a:t> y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mecanismos</a:t>
            </a:r>
            <a:r>
              <a:rPr lang="en-US" sz="2400" dirty="0"/>
              <a:t> de </a:t>
            </a:r>
            <a:r>
              <a:rPr lang="en-US" sz="2400" dirty="0" err="1"/>
              <a:t>dirección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partidos</a:t>
            </a:r>
            <a:r>
              <a:rPr lang="en-US" sz="2400" dirty="0"/>
              <a:t> </a:t>
            </a:r>
            <a:r>
              <a:rPr lang="en-US" sz="2400" dirty="0" err="1"/>
              <a:t>políticos</a:t>
            </a:r>
            <a:r>
              <a:rPr lang="en-US" sz="2400" dirty="0"/>
              <a:t>, </a:t>
            </a:r>
            <a:r>
              <a:rPr lang="en-US" sz="2400" dirty="0" err="1"/>
              <a:t>así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cargos </a:t>
            </a:r>
            <a:r>
              <a:rPr lang="en-US" sz="2400" dirty="0" err="1"/>
              <a:t>directivos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organizaciones</a:t>
            </a:r>
            <a:r>
              <a:rPr lang="en-US" sz="2400" dirty="0"/>
              <a:t> </a:t>
            </a:r>
            <a:r>
              <a:rPr lang="en-US" sz="2400" dirty="0" err="1"/>
              <a:t>empresariales</a:t>
            </a:r>
            <a:r>
              <a:rPr lang="en-US" sz="2400" dirty="0"/>
              <a:t> de gran </a:t>
            </a:r>
            <a:r>
              <a:rPr lang="en-US" sz="2400" dirty="0" err="1"/>
              <a:t>poder</a:t>
            </a:r>
            <a:r>
              <a:rPr lang="en-US" sz="2400" dirty="0"/>
              <a:t> </a:t>
            </a:r>
            <a:r>
              <a:rPr lang="en-US" sz="2400" dirty="0" err="1"/>
              <a:t>financiero</a:t>
            </a:r>
            <a:r>
              <a:rPr lang="en-US" sz="2400" dirty="0"/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4F638B1-EFD4-42D7-BFA0-830A15DDBBC6}"/>
              </a:ext>
            </a:extLst>
          </p:cNvPr>
          <p:cNvSpPr/>
          <p:nvPr/>
        </p:nvSpPr>
        <p:spPr>
          <a:xfrm>
            <a:off x="1356360" y="4907280"/>
            <a:ext cx="10119360" cy="15855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200" b="1" dirty="0">
                <a:solidFill>
                  <a:schemeClr val="bg1">
                    <a:lumMod val="50000"/>
                  </a:schemeClr>
                </a:solidFill>
              </a:rPr>
              <a:t>En el 2016</a:t>
            </a:r>
          </a:p>
          <a:p>
            <a:pPr algn="ctr"/>
            <a:r>
              <a:rPr lang="es-DO" sz="3200" b="1" dirty="0">
                <a:solidFill>
                  <a:schemeClr val="bg1">
                    <a:lumMod val="50000"/>
                  </a:schemeClr>
                </a:solidFill>
              </a:rPr>
              <a:t>Solo un PP 3.8 % tiene una mujer en la Presidencia </a:t>
            </a:r>
          </a:p>
          <a:p>
            <a:pPr algn="ctr"/>
            <a:r>
              <a:rPr lang="es-DO" sz="3200" b="1" dirty="0">
                <a:solidFill>
                  <a:schemeClr val="bg1">
                    <a:lumMod val="50000"/>
                  </a:schemeClr>
                </a:solidFill>
              </a:rPr>
              <a:t>Solo Dos PP en la SG 7.6 % Estudio PNUD 2018</a:t>
            </a:r>
          </a:p>
        </p:txBody>
      </p:sp>
    </p:spTree>
    <p:extLst>
      <p:ext uri="{BB962C8B-B14F-4D97-AF65-F5344CB8AC3E}">
        <p14:creationId xmlns:p14="http://schemas.microsoft.com/office/powerpoint/2010/main" val="2208471060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D9D2-EDA1-427E-A620-026C122F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LAS MUJERES ESTUDIAMOS Y HACEMOS MÚLTIPLES TAREAS AL MISMO TIEMPO Y 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271940-1D4C-4D90-AFCD-B2B9407D3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DO" dirty="0"/>
              <a:t>A pesar de que una mayor proporción de mujeres tiene educación superior, en comparación con los hombres, esto no necesariamente se refleja en mejores oportunidades laborales o de ingresos. </a:t>
            </a:r>
          </a:p>
          <a:p>
            <a:r>
              <a:rPr lang="es-DO" dirty="0"/>
              <a:t>Es necesario estudiar y eliminar las barreras que impiden que las mujeres tengan acceso a mejores oportunidades.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908BFAA-1122-42F7-9BB7-3E7030DDB0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1315" y="1690688"/>
            <a:ext cx="2152650" cy="2124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2A95E7-AF60-49A9-9B73-CDE933693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791" y="3814763"/>
            <a:ext cx="3197718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18478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1.wp.com/www.eldinero.com.do/wp-content/uploads/mujer-mercado-laboral.jpg?fit=900%2C582&amp;ssl=1">
            <a:extLst>
              <a:ext uri="{FF2B5EF4-FFF2-40B4-BE49-F238E27FC236}">
                <a16:creationId xmlns:a16="http://schemas.microsoft.com/office/drawing/2014/main" id="{6E9076DD-ECA6-428A-89E7-6D070DFE6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6160"/>
            <a:ext cx="12192000" cy="78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1AB9753-2524-43F3-8A70-3AD7199C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5856287"/>
            <a:ext cx="10515600" cy="1325563"/>
          </a:xfrm>
        </p:spPr>
        <p:txBody>
          <a:bodyPr>
            <a:noAutofit/>
          </a:bodyPr>
          <a:lstStyle/>
          <a:p>
            <a:r>
              <a:rPr lang="es-DO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MUJERES APORTAMOS AL CRECIMIENTO ECONÓMICO DEL PAÍS</a:t>
            </a:r>
            <a:br>
              <a:rPr lang="es-DO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DO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A1F301C-96CF-4C16-99B2-4FBB5AF0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0450" y="4343399"/>
            <a:ext cx="4343400" cy="4351338"/>
          </a:xfrm>
        </p:spPr>
        <p:txBody>
          <a:bodyPr/>
          <a:lstStyle/>
          <a:p>
            <a:pPr marL="0" indent="0" algn="r">
              <a:buNone/>
            </a:pPr>
            <a:r>
              <a:rPr lang="es-DO" b="1" dirty="0">
                <a:solidFill>
                  <a:schemeClr val="bg1"/>
                </a:solidFill>
              </a:rPr>
              <a:t>Sin embargo: NO SE CALCULA NUESTRO APORTE y dicen que no trabajamos.</a:t>
            </a:r>
          </a:p>
        </p:txBody>
      </p:sp>
    </p:spTree>
    <p:extLst>
      <p:ext uri="{BB962C8B-B14F-4D97-AF65-F5344CB8AC3E}">
        <p14:creationId xmlns:p14="http://schemas.microsoft.com/office/powerpoint/2010/main" val="382492604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2D0C716-441C-490E-854C-BAC4393C0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192000" cy="81279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48200" y="-32090"/>
            <a:ext cx="7543800" cy="168355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00914E0A-5386-41F6-91FF-AE39BBCE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681" y="-118246"/>
            <a:ext cx="10079038" cy="251142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DO" sz="8900" dirty="0"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r>
              <a:rPr lang="es-DO" dirty="0">
                <a:latin typeface="Aharoni" panose="02010803020104030203" pitchFamily="2" charset="-79"/>
                <a:cs typeface="Aharoni" panose="02010803020104030203" pitchFamily="2" charset="-79"/>
              </a:rPr>
              <a:t> DE MARZO </a:t>
            </a:r>
            <a:br>
              <a:rPr lang="es-DO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DO" dirty="0">
                <a:latin typeface="Aharoni" panose="02010803020104030203" pitchFamily="2" charset="-79"/>
                <a:cs typeface="Aharoni" panose="02010803020104030203" pitchFamily="2" charset="-79"/>
              </a:rPr>
              <a:t>Día Internacional de la Mujer</a:t>
            </a:r>
            <a:br>
              <a:rPr lang="es-DO" dirty="0"/>
            </a:br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378589" y="2100792"/>
            <a:ext cx="431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/>
              <a:t>¿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4B1E240-7FCA-41E4-BE40-AE1F517D8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C71FEABA-DB22-4D32-96B9-88229B2515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45B5F3D5-8ED3-460B-A915-24704EC9B1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889024A3-48B0-40B0-A95C-F694A325E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20" name="Marcador de contenido 9">
            <a:extLst>
              <a:ext uri="{FF2B5EF4-FFF2-40B4-BE49-F238E27FC236}">
                <a16:creationId xmlns:a16="http://schemas.microsoft.com/office/drawing/2014/main" id="{59694745-A08B-442D-B4B8-3ACA15E038CD}"/>
              </a:ext>
            </a:extLst>
          </p:cNvPr>
          <p:cNvSpPr txBox="1">
            <a:spLocks/>
          </p:cNvSpPr>
          <p:nvPr/>
        </p:nvSpPr>
        <p:spPr>
          <a:xfrm>
            <a:off x="628651" y="3248116"/>
            <a:ext cx="5157787" cy="368458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s-DO" dirty="0"/>
          </a:p>
          <a:p>
            <a:pPr fontAlgn="base"/>
            <a:r>
              <a:rPr lang="es-DO" dirty="0"/>
              <a:t>Porque  el </a:t>
            </a:r>
            <a:r>
              <a:rPr lang="es-DO" b="1" dirty="0"/>
              <a:t>8 de marzo de 1857</a:t>
            </a:r>
            <a:r>
              <a:rPr lang="es-DO" dirty="0"/>
              <a:t>, miles de trabajadoras textiles decidieron salir a las calles de Nueva York con el lema 'Pan y rosas' para </a:t>
            </a:r>
            <a:r>
              <a:rPr lang="es-DO" b="1" dirty="0"/>
              <a:t>protestar </a:t>
            </a:r>
            <a:r>
              <a:rPr lang="es-DO" dirty="0"/>
              <a:t>por las míseras condiciones laborales y reivindicar un </a:t>
            </a:r>
            <a:r>
              <a:rPr lang="es-DO" b="1" dirty="0"/>
              <a:t>recorte del horario</a:t>
            </a:r>
            <a:r>
              <a:rPr lang="es-DO" dirty="0"/>
              <a:t> y el </a:t>
            </a:r>
            <a:r>
              <a:rPr lang="es-DO" b="1" dirty="0"/>
              <a:t>fin del trabajo infantil</a:t>
            </a:r>
            <a:r>
              <a:rPr lang="es-DO" dirty="0"/>
              <a:t>.</a:t>
            </a:r>
          </a:p>
          <a:p>
            <a:pPr fontAlgn="base"/>
            <a:r>
              <a:rPr lang="es-DO" dirty="0"/>
              <a:t>Fue una de las primeras manifestaciones para </a:t>
            </a:r>
            <a:r>
              <a:rPr lang="es-DO" b="1" dirty="0"/>
              <a:t>luchar por sus derechos</a:t>
            </a:r>
            <a:r>
              <a:rPr lang="es-DO" dirty="0"/>
              <a:t>, y distintos movimientos, sucesos y movilizaciones (como la huelga de las camiseras de 1909) se sucedieron a partir de entonces. </a:t>
            </a:r>
          </a:p>
          <a:p>
            <a:endParaRPr lang="es-DO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147457C5-61A8-4530-A042-A718A2AD2E6F}"/>
              </a:ext>
            </a:extLst>
          </p:cNvPr>
          <p:cNvSpPr txBox="1">
            <a:spLocks/>
          </p:cNvSpPr>
          <p:nvPr/>
        </p:nvSpPr>
        <p:spPr>
          <a:xfrm>
            <a:off x="665163" y="2271048"/>
            <a:ext cx="5157787" cy="823912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DO"/>
              <a:t>¿Por qué el 8 de Marzo….? </a:t>
            </a:r>
            <a:endParaRPr lang="es-DO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870FF90-D0FE-48CF-8BCB-C71D409FA640}"/>
              </a:ext>
            </a:extLst>
          </p:cNvPr>
          <p:cNvSpPr/>
          <p:nvPr/>
        </p:nvSpPr>
        <p:spPr>
          <a:xfrm>
            <a:off x="6208712" y="3211474"/>
            <a:ext cx="5256212" cy="353943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>
            <a:spAutoFit/>
          </a:bodyPr>
          <a:lstStyle/>
          <a:p>
            <a:r>
              <a:rPr lang="es-DO" sz="2800" b="1" dirty="0"/>
              <a:t>Por eso conmemoramos</a:t>
            </a:r>
            <a:r>
              <a:rPr lang="es-DO" sz="2800" dirty="0"/>
              <a:t>:</a:t>
            </a:r>
          </a:p>
          <a:p>
            <a:r>
              <a:rPr lang="es-DO" sz="2800" dirty="0"/>
              <a:t>La lucha de esas y todas las mujeres que día a día luchamos por nuestros derechos.</a:t>
            </a:r>
          </a:p>
          <a:p>
            <a:endParaRPr lang="es-DO" sz="2800" dirty="0"/>
          </a:p>
          <a:p>
            <a:r>
              <a:rPr lang="es-DO" sz="2800" dirty="0"/>
              <a:t>Exigimos reconocimiento pleno a nuestros derechos, a nuestra dignidad, a nuestra capacidad.</a:t>
            </a:r>
          </a:p>
        </p:txBody>
      </p:sp>
    </p:spTree>
    <p:extLst>
      <p:ext uri="{BB962C8B-B14F-4D97-AF65-F5344CB8AC3E}">
        <p14:creationId xmlns:p14="http://schemas.microsoft.com/office/powerpoint/2010/main" val="1097073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E3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DF9798-9830-4472-80DC-D941B77930D0}"/>
              </a:ext>
            </a:extLst>
          </p:cNvPr>
          <p:cNvPicPr/>
          <p:nvPr/>
        </p:nvPicPr>
        <p:blipFill rotWithShape="1">
          <a:blip r:embed="rId3"/>
          <a:srcRect l="28399" t="24497" r="25917" b="10675"/>
          <a:stretch/>
        </p:blipFill>
        <p:spPr bwMode="auto">
          <a:xfrm>
            <a:off x="3236181" y="1270718"/>
            <a:ext cx="5462546" cy="436029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FCA6669-A200-44C3-BDA7-708F0424F3C3}"/>
              </a:ext>
            </a:extLst>
          </p:cNvPr>
          <p:cNvSpPr txBox="1"/>
          <p:nvPr/>
        </p:nvSpPr>
        <p:spPr>
          <a:xfrm>
            <a:off x="4931937" y="281416"/>
            <a:ext cx="232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b="1" dirty="0"/>
              <a:t>END 2030</a:t>
            </a:r>
          </a:p>
        </p:txBody>
      </p:sp>
    </p:spTree>
    <p:extLst>
      <p:ext uri="{BB962C8B-B14F-4D97-AF65-F5344CB8AC3E}">
        <p14:creationId xmlns:p14="http://schemas.microsoft.com/office/powerpoint/2010/main" val="2877127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americalatinagenera.org/newsite/images/news/2017/08/titulo-agenda.png">
            <a:extLst>
              <a:ext uri="{FF2B5EF4-FFF2-40B4-BE49-F238E27FC236}">
                <a16:creationId xmlns:a16="http://schemas.microsoft.com/office/drawing/2014/main" id="{4042F813-A4F2-4849-A68C-27A61FCAF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0"/>
            <a:ext cx="10515600" cy="724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83976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CA410-DEE0-4F9F-8754-70825ECA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550" y="1839912"/>
            <a:ext cx="7029450" cy="317817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DO" sz="8000" b="1" dirty="0">
                <a:solidFill>
                  <a:srgbClr val="FF0000"/>
                </a:solidFill>
              </a:rPr>
              <a:t>¿Que pasa en lo político?</a:t>
            </a:r>
          </a:p>
        </p:txBody>
      </p:sp>
    </p:spTree>
    <p:extLst>
      <p:ext uri="{BB962C8B-B14F-4D97-AF65-F5344CB8AC3E}">
        <p14:creationId xmlns:p14="http://schemas.microsoft.com/office/powerpoint/2010/main" val="315600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66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1D89BDFF-F680-4058-AC22-27C9E188D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800100"/>
            <a:ext cx="6896100" cy="60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06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F5CD59A-EC81-436F-AEA6-1DD8D58E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DO" dirty="0"/>
              <a:t>Nueva Ley JCE Artículo 136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4AAAC67-B899-4274-BAB1-1804365E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97807" cy="4667247"/>
          </a:xfrm>
        </p:spPr>
        <p:txBody>
          <a:bodyPr>
            <a:normAutofit/>
          </a:bodyPr>
          <a:lstStyle/>
          <a:p>
            <a:r>
              <a:rPr lang="es-DO" sz="2000" dirty="0"/>
              <a:t>Equidad de género. Las nominaciones y propuestas de candidaturas a la Cámara de Diputados, a las Regidurías y vocales se regirán por el principio de equidad de género, por lo que éstas deberán estar integradas de acuerdo a lo establecido en la Ley de Partidos, por no menos de un </a:t>
            </a:r>
            <a:r>
              <a:rPr lang="es-DO" sz="2000" b="1" dirty="0"/>
              <a:t>40% ni más de un 60% </a:t>
            </a:r>
            <a:r>
              <a:rPr lang="es-DO" sz="2000" b="1" dirty="0">
                <a:solidFill>
                  <a:srgbClr val="FF0000"/>
                </a:solidFill>
              </a:rPr>
              <a:t>de hombres y mujeres de la propuesta nacional.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823995-1436-4878-9414-7BCCF1FE0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97" r="1" b="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4326147-E90F-49AC-AF50-491B4BA13FC1}"/>
              </a:ext>
            </a:extLst>
          </p:cNvPr>
          <p:cNvSpPr txBox="1"/>
          <p:nvPr/>
        </p:nvSpPr>
        <p:spPr>
          <a:xfrm>
            <a:off x="7734300" y="365125"/>
            <a:ext cx="295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/>
              <a:t>2016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94DC3CF-12FB-40F5-94EA-7027BCF3608A}"/>
              </a:ext>
            </a:extLst>
          </p:cNvPr>
          <p:cNvCxnSpPr/>
          <p:nvPr/>
        </p:nvCxnSpPr>
        <p:spPr>
          <a:xfrm>
            <a:off x="8401050" y="1027906"/>
            <a:ext cx="0" cy="876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D95ED17-FF7F-4985-86DA-B00C2B5DCD9B}"/>
              </a:ext>
            </a:extLst>
          </p:cNvPr>
          <p:cNvCxnSpPr/>
          <p:nvPr/>
        </p:nvCxnSpPr>
        <p:spPr>
          <a:xfrm>
            <a:off x="0" y="3638550"/>
            <a:ext cx="8763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483676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0" y="1929291"/>
            <a:ext cx="12192000" cy="20179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BD1D77-07C5-4C3C-ADDA-1CBEE68B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4840" y="2069604"/>
            <a:ext cx="10256520" cy="17373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6000" b="1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PASA A NIVEL MUNICIPAL?</a:t>
            </a:r>
          </a:p>
        </p:txBody>
      </p:sp>
    </p:spTree>
    <p:extLst>
      <p:ext uri="{BB962C8B-B14F-4D97-AF65-F5344CB8AC3E}">
        <p14:creationId xmlns:p14="http://schemas.microsoft.com/office/powerpoint/2010/main" val="1307252827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87E9E-1763-403D-8D43-3228225CB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" y="3946345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s-DO" sz="3800" dirty="0"/>
              <a:t>DEL PRESUPUESTO MUNICIPAL PARA PROGRAMAS DE SALUD, EDUCACIÓN Y GÉNERO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14F6E5-20E6-4117-A2C8-57843A2D8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6357" y="4398172"/>
            <a:ext cx="3614644" cy="2886548"/>
          </a:xfrm>
        </p:spPr>
        <p:txBody>
          <a:bodyPr anchor="ctr">
            <a:normAutofit/>
          </a:bodyPr>
          <a:lstStyle/>
          <a:p>
            <a:pPr algn="r"/>
            <a:r>
              <a:rPr lang="es-DO" sz="2000" dirty="0"/>
              <a:t>Se utiliza en todo lo que se quiera menos en políticas municipales afirmativas hacia la igualdad de oportunidades para las mujeres a nivel municipal.</a:t>
            </a:r>
          </a:p>
          <a:p>
            <a:pPr algn="r"/>
            <a:endParaRPr lang="es-DO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B2003D-914F-4EBD-8D6E-19F27E282F11}"/>
              </a:ext>
            </a:extLst>
          </p:cNvPr>
          <p:cNvSpPr txBox="1"/>
          <p:nvPr/>
        </p:nvSpPr>
        <p:spPr>
          <a:xfrm>
            <a:off x="1003076" y="-1181067"/>
            <a:ext cx="760949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1300" dirty="0">
                <a:latin typeface="Aharoni" panose="02010803020104030203" pitchFamily="2" charset="-79"/>
                <a:cs typeface="Aharoni" panose="02010803020104030203" pitchFamily="2" charset="-79"/>
              </a:rPr>
              <a:t>4%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51C14EF-E7C1-40E8-9BE2-A932D9755A74}"/>
              </a:ext>
            </a:extLst>
          </p:cNvPr>
          <p:cNvCxnSpPr/>
          <p:nvPr/>
        </p:nvCxnSpPr>
        <p:spPr>
          <a:xfrm>
            <a:off x="8336280" y="4632960"/>
            <a:ext cx="0" cy="1706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33403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BF1B1-964E-4493-94C4-9C1DC623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/>
              <a:t>NO HAY POLÍTICAS PUBLICAS A NIVEL MUNICIPAL PARA GARANTIZAR LA SEGURIDAD DE LAS MUJERES.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1DB2629-E559-490A-BC85-6DE5DB0F0D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9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1F9CD-B164-4DDE-9C61-A59659122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El </a:t>
            </a:r>
            <a:r>
              <a:rPr lang="en-US" sz="2400" dirty="0" err="1"/>
              <a:t>vínculo</a:t>
            </a:r>
            <a:r>
              <a:rPr lang="en-US" sz="2400" dirty="0"/>
              <a:t> entre el </a:t>
            </a:r>
            <a:r>
              <a:rPr lang="en-US" sz="2400" dirty="0" err="1"/>
              <a:t>acoso</a:t>
            </a:r>
            <a:r>
              <a:rPr lang="en-US" sz="2400" dirty="0"/>
              <a:t> e </a:t>
            </a:r>
            <a:r>
              <a:rPr lang="en-US" sz="2400" dirty="0" err="1"/>
              <a:t>inseguridad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las </a:t>
            </a:r>
            <a:r>
              <a:rPr lang="en-US" sz="2400" dirty="0" err="1"/>
              <a:t>calles</a:t>
            </a:r>
            <a:r>
              <a:rPr lang="en-US" sz="2400" dirty="0"/>
              <a:t> con el libre </a:t>
            </a:r>
            <a:r>
              <a:rPr lang="en-US" sz="2400" dirty="0" err="1"/>
              <a:t>tránsito</a:t>
            </a:r>
            <a:r>
              <a:rPr lang="en-US" sz="2400" dirty="0"/>
              <a:t> de las </a:t>
            </a:r>
            <a:r>
              <a:rPr lang="en-US" sz="2400" dirty="0" err="1"/>
              <a:t>mujeres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espacios</a:t>
            </a:r>
            <a:r>
              <a:rPr lang="en-US" sz="2400" dirty="0"/>
              <a:t> </a:t>
            </a:r>
            <a:r>
              <a:rPr lang="en-US" sz="2400" dirty="0" err="1"/>
              <a:t>públicos</a:t>
            </a:r>
            <a:r>
              <a:rPr lang="en-US" sz="2400" dirty="0"/>
              <a:t>, son </a:t>
            </a:r>
            <a:r>
              <a:rPr lang="en-US" sz="2400" dirty="0" err="1"/>
              <a:t>problemas</a:t>
            </a:r>
            <a:r>
              <a:rPr lang="en-US" sz="2400" dirty="0"/>
              <a:t> </a:t>
            </a:r>
            <a:r>
              <a:rPr lang="en-US" sz="2400" dirty="0" err="1"/>
              <a:t>aún</a:t>
            </a:r>
            <a:r>
              <a:rPr lang="en-US" sz="2400" dirty="0"/>
              <a:t> no </a:t>
            </a:r>
            <a:r>
              <a:rPr lang="en-US" sz="2400" dirty="0" err="1"/>
              <a:t>estudiados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país</a:t>
            </a:r>
            <a:r>
              <a:rPr lang="en-US" sz="2400" dirty="0"/>
              <a:t>,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entendidos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asuntos</a:t>
            </a:r>
            <a:r>
              <a:rPr lang="en-US" sz="2400" dirty="0"/>
              <a:t> </a:t>
            </a:r>
            <a:r>
              <a:rPr lang="en-US" sz="2400" dirty="0" err="1"/>
              <a:t>públicos</a:t>
            </a:r>
            <a:r>
              <a:rPr lang="en-US" sz="2400" dirty="0"/>
              <a:t> que </a:t>
            </a:r>
            <a:r>
              <a:rPr lang="en-US" sz="2400" dirty="0" err="1"/>
              <a:t>requieren</a:t>
            </a:r>
            <a:r>
              <a:rPr lang="en-US" sz="2400" dirty="0"/>
              <a:t> </a:t>
            </a:r>
            <a:r>
              <a:rPr lang="en-US" sz="2400" dirty="0" err="1"/>
              <a:t>intervención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2029716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0DE3052-29A4-4216-B083-8D9794E9590A}"/>
              </a:ext>
            </a:extLst>
          </p:cNvPr>
          <p:cNvSpPr/>
          <p:nvPr/>
        </p:nvSpPr>
        <p:spPr>
          <a:xfrm>
            <a:off x="5928360" y="0"/>
            <a:ext cx="5806440" cy="58384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82D26410-E268-4AB7-A13E-F37D76A44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732" y="730031"/>
            <a:ext cx="5259696" cy="48188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DO" sz="4000" b="1" dirty="0"/>
              <a:t>De cara a las elecciones del 2020 construir una propuesta de temas esenciales y básicos para que sean incorporados por los partidos políticos y candidaturas a los tres niveles ejecutivo, congresual y municipal </a:t>
            </a:r>
          </a:p>
          <a:p>
            <a:endParaRPr lang="es-DO" dirty="0"/>
          </a:p>
          <a:p>
            <a:endParaRPr lang="es-DO" dirty="0"/>
          </a:p>
          <a:p>
            <a:pPr marL="0" indent="0">
              <a:buNone/>
            </a:pPr>
            <a:endParaRPr lang="es-DO" dirty="0"/>
          </a:p>
        </p:txBody>
      </p:sp>
      <p:pic>
        <p:nvPicPr>
          <p:cNvPr id="16" name="Marcador de contenido 4">
            <a:extLst>
              <a:ext uri="{FF2B5EF4-FFF2-40B4-BE49-F238E27FC236}">
                <a16:creationId xmlns:a16="http://schemas.microsoft.com/office/drawing/2014/main" id="{8C1EFC94-9BE8-41B2-A483-1270BC48A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455" b="-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solidFill>
            <a:srgbClr val="00B050"/>
          </a:solidFill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56301745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D849BC4-1F01-4095-A59C-13169437C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156443"/>
              </p:ext>
            </p:extLst>
          </p:nvPr>
        </p:nvGraphicFramePr>
        <p:xfrm>
          <a:off x="223483" y="872359"/>
          <a:ext cx="10812379" cy="564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75035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888C0-79A8-446F-B726-30B35128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78046"/>
            <a:ext cx="10515600" cy="1325563"/>
          </a:xfrm>
        </p:spPr>
        <p:txBody>
          <a:bodyPr>
            <a:normAutofit/>
          </a:bodyPr>
          <a:lstStyle/>
          <a:p>
            <a:r>
              <a:rPr lang="es-DO" sz="4800" dirty="0">
                <a:latin typeface="Aharoni" panose="02010803020104030203" pitchFamily="2" charset="-79"/>
                <a:cs typeface="Aharoni" panose="02010803020104030203" pitchFamily="2" charset="-79"/>
              </a:rPr>
              <a:t>TRES PREGUNTAS CLAVES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040617D-8295-4CE7-B26E-0BCFE0FAA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087526"/>
              </p:ext>
            </p:extLst>
          </p:nvPr>
        </p:nvGraphicFramePr>
        <p:xfrm>
          <a:off x="416959" y="1253331"/>
          <a:ext cx="10515600" cy="523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152474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niÃ±as">
            <a:extLst>
              <a:ext uri="{FF2B5EF4-FFF2-40B4-BE49-F238E27FC236}">
                <a16:creationId xmlns:a16="http://schemas.microsoft.com/office/drawing/2014/main" id="{DE2CFE10-4C49-4ED7-9961-C88ADE48C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8328CBC-AF8C-41DE-A200-29D48DE075A6}"/>
              </a:ext>
            </a:extLst>
          </p:cNvPr>
          <p:cNvSpPr/>
          <p:nvPr/>
        </p:nvSpPr>
        <p:spPr>
          <a:xfrm>
            <a:off x="-121920" y="8255"/>
            <a:ext cx="1232916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6146" name="Título 3">
            <a:extLst>
              <a:ext uri="{FF2B5EF4-FFF2-40B4-BE49-F238E27FC236}">
                <a16:creationId xmlns:a16="http://schemas.microsoft.com/office/drawing/2014/main" id="{F489F26F-701C-4D68-98DD-AC8C6A588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754" y="6400800"/>
            <a:ext cx="9484491" cy="1470025"/>
          </a:xfrm>
        </p:spPr>
        <p:txBody>
          <a:bodyPr>
            <a:normAutofit fontScale="90000"/>
          </a:bodyPr>
          <a:lstStyle/>
          <a:p>
            <a:r>
              <a:rPr lang="es-DO" altLang="es-DO" sz="7300" b="1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QUEREMOS CONSTRUIR UN MUNDO DISTINTO PARA LAS MUJERES</a:t>
            </a:r>
            <a:br>
              <a:rPr lang="es-DO" altLang="es-DO" sz="8000" dirty="0">
                <a:solidFill>
                  <a:schemeClr val="accent2"/>
                </a:solidFill>
              </a:rPr>
            </a:br>
            <a:r>
              <a:rPr lang="es-DO" altLang="es-DO" sz="8000" b="1" dirty="0">
                <a:solidFill>
                  <a:schemeClr val="accent2"/>
                </a:solidFill>
              </a:rPr>
              <a:t> </a:t>
            </a:r>
            <a:br>
              <a:rPr lang="es-DO" altLang="es-DO" sz="8000" dirty="0">
                <a:solidFill>
                  <a:schemeClr val="accent2"/>
                </a:solidFill>
              </a:rPr>
            </a:br>
            <a:endParaRPr lang="es-DO" altLang="es-D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15931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105468-8165-48CC-BA08-310E0A697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s-DO" dirty="0">
                <a:solidFill>
                  <a:srgbClr val="FFFFFF"/>
                </a:solidFill>
                <a:hlinkClick r:id="rId3" action="ppaction://hlinkfile"/>
              </a:rPr>
              <a:t>Derechos</a:t>
            </a:r>
            <a:r>
              <a:rPr lang="es-DO" dirty="0">
                <a:solidFill>
                  <a:srgbClr val="FFFFFF"/>
                </a:solidFill>
              </a:rPr>
              <a:t> de Mujer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AD155C-9D2A-4B2C-A203-FE0EAD534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s-D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4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87A10AA-C502-4D79-9C6A-7178BA801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428438"/>
              </p:ext>
            </p:extLst>
          </p:nvPr>
        </p:nvGraphicFramePr>
        <p:xfrm>
          <a:off x="3843306" y="1071518"/>
          <a:ext cx="7034028" cy="470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517B702C-A8FE-44A8-A0D0-8C271AC6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34" y="-16996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/>
              <a:t>QUÉ ESTA PASANDO EN EL MUNDO?</a:t>
            </a:r>
            <a:endParaRPr lang="es-DO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8" y="2071684"/>
            <a:ext cx="3435077" cy="27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5667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">
            <a:extLst>
              <a:ext uri="{FF2B5EF4-FFF2-40B4-BE49-F238E27FC236}">
                <a16:creationId xmlns:a16="http://schemas.microsoft.com/office/drawing/2014/main" id="{25F10698-E067-46FF-8B36-178DC4C1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530"/>
            <a:ext cx="5977890" cy="48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363FFBA-9AE2-4D84-B986-90C7068F94EC}"/>
              </a:ext>
            </a:extLst>
          </p:cNvPr>
          <p:cNvSpPr/>
          <p:nvPr/>
        </p:nvSpPr>
        <p:spPr>
          <a:xfrm>
            <a:off x="5977890" y="368314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La </a:t>
            </a:r>
            <a:r>
              <a:rPr lang="es-DO" b="1" dirty="0">
                <a:solidFill>
                  <a:srgbClr val="0B0080"/>
                </a:solidFill>
                <a:latin typeface="Arial" panose="020B0604020202020204" pitchFamily="34" charset="0"/>
                <a:hlinkClick r:id="rId3" tooltip="Ablación (medicina)"/>
              </a:rPr>
              <a:t>ablación</a:t>
            </a:r>
            <a:r>
              <a:rPr lang="es-DO" b="1" dirty="0">
                <a:solidFill>
                  <a:srgbClr val="222222"/>
                </a:solidFill>
                <a:latin typeface="Arial" panose="020B0604020202020204" pitchFamily="34" charset="0"/>
              </a:rPr>
              <a:t> del clítoris</a:t>
            </a:r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 oficialmente llamada </a:t>
            </a:r>
            <a:r>
              <a:rPr lang="es-DO" b="1" dirty="0">
                <a:solidFill>
                  <a:srgbClr val="222222"/>
                </a:solidFill>
                <a:latin typeface="Arial" panose="020B0604020202020204" pitchFamily="34" charset="0"/>
              </a:rPr>
              <a:t>mutilación genital femenina</a:t>
            </a:r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es-DO" b="1" dirty="0">
                <a:solidFill>
                  <a:srgbClr val="222222"/>
                </a:solidFill>
                <a:latin typeface="Arial" panose="020B0604020202020204" pitchFamily="34" charset="0"/>
              </a:rPr>
              <a:t>MGF</a:t>
            </a:r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) por la </a:t>
            </a:r>
            <a:r>
              <a:rPr lang="es-DO" dirty="0">
                <a:solidFill>
                  <a:srgbClr val="0B0080"/>
                </a:solidFill>
                <a:latin typeface="Arial" panose="020B0604020202020204" pitchFamily="34" charset="0"/>
                <a:hlinkClick r:id="rId4" tooltip="Organización Mundial de la Salud"/>
              </a:rPr>
              <a:t>Organización Mundial de la Salud</a:t>
            </a:r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es-DO" dirty="0">
                <a:solidFill>
                  <a:srgbClr val="0B0080"/>
                </a:solidFill>
                <a:latin typeface="Arial" panose="020B0604020202020204" pitchFamily="34" charset="0"/>
                <a:hlinkClick r:id="rId5" tooltip="OMS"/>
              </a:rPr>
              <a:t>OMS</a:t>
            </a:r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), es la eliminación parcial o total de tejido de los </a:t>
            </a:r>
            <a:r>
              <a:rPr lang="es-DO" dirty="0">
                <a:solidFill>
                  <a:srgbClr val="0B0080"/>
                </a:solidFill>
                <a:latin typeface="Arial" panose="020B0604020202020204" pitchFamily="34" charset="0"/>
                <a:hlinkClick r:id="rId6" tooltip="Órganos genitales femeninos"/>
              </a:rPr>
              <a:t>órganos genitales femeninos</a:t>
            </a:r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, particularmente del </a:t>
            </a:r>
            <a:r>
              <a:rPr lang="es-DO" dirty="0">
                <a:solidFill>
                  <a:srgbClr val="0B0080"/>
                </a:solidFill>
                <a:latin typeface="Arial" panose="020B0604020202020204" pitchFamily="34" charset="0"/>
                <a:hlinkClick r:id="rId7" tooltip="Clítoris"/>
              </a:rPr>
              <a:t>clítoris</a:t>
            </a:r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es-DO" dirty="0" err="1">
                <a:solidFill>
                  <a:srgbClr val="0B0080"/>
                </a:solidFill>
                <a:latin typeface="Arial" panose="020B0604020202020204" pitchFamily="34" charset="0"/>
                <a:hlinkClick r:id="rId8" tooltip="Clitoridectomía"/>
              </a:rPr>
              <a:t>clitoridectomía</a:t>
            </a:r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), con objetivo de eliminar el </a:t>
            </a:r>
            <a:r>
              <a:rPr lang="es-DO" dirty="0">
                <a:solidFill>
                  <a:srgbClr val="0B0080"/>
                </a:solidFill>
                <a:latin typeface="Arial" panose="020B0604020202020204" pitchFamily="34" charset="0"/>
                <a:hlinkClick r:id="rId9" tooltip="Placer sexual"/>
              </a:rPr>
              <a:t>placer sexual</a:t>
            </a:r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 en las mujeres, considerando razones </a:t>
            </a:r>
            <a:r>
              <a:rPr lang="es-DO" dirty="0">
                <a:solidFill>
                  <a:srgbClr val="0B0080"/>
                </a:solidFill>
                <a:latin typeface="Arial" panose="020B0604020202020204" pitchFamily="34" charset="0"/>
                <a:hlinkClick r:id="rId10" tooltip="Cultura"/>
              </a:rPr>
              <a:t>culturales</a:t>
            </a:r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s-DO" dirty="0">
                <a:solidFill>
                  <a:srgbClr val="0B0080"/>
                </a:solidFill>
                <a:latin typeface="Arial" panose="020B0604020202020204" pitchFamily="34" charset="0"/>
                <a:hlinkClick r:id="rId11" tooltip="Religión"/>
              </a:rPr>
              <a:t>religiosas</a:t>
            </a:r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 o cualquier otro motivo no </a:t>
            </a:r>
            <a:r>
              <a:rPr lang="es-DO" dirty="0">
                <a:solidFill>
                  <a:srgbClr val="0B0080"/>
                </a:solidFill>
                <a:latin typeface="Arial" panose="020B0604020202020204" pitchFamily="34" charset="0"/>
              </a:rPr>
              <a:t>médico</a:t>
            </a:r>
            <a:r>
              <a:rPr lang="es-DO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r>
              <a:rPr lang="es-DO" baseline="30000" dirty="0">
                <a:solidFill>
                  <a:srgbClr val="0B0080"/>
                </a:solidFill>
                <a:latin typeface="Arial" panose="020B0604020202020204" pitchFamily="34" charset="0"/>
                <a:hlinkClick r:id="rId12"/>
              </a:rPr>
              <a:t>2</a:t>
            </a:r>
            <a:endParaRPr lang="es-D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529A123-630F-4804-9176-9CC33429A64D}"/>
              </a:ext>
            </a:extLst>
          </p:cNvPr>
          <p:cNvCxnSpPr/>
          <p:nvPr/>
        </p:nvCxnSpPr>
        <p:spPr>
          <a:xfrm>
            <a:off x="5791200" y="3535680"/>
            <a:ext cx="0" cy="2455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38EAEB35-3AC1-4CC9-BB8A-9042610B8386}"/>
              </a:ext>
            </a:extLst>
          </p:cNvPr>
          <p:cNvSpPr/>
          <p:nvPr/>
        </p:nvSpPr>
        <p:spPr>
          <a:xfrm>
            <a:off x="6799689" y="2944021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2400" b="1" dirty="0">
                <a:solidFill>
                  <a:srgbClr val="222222"/>
                </a:solidFill>
                <a:latin typeface="Arial" panose="020B0604020202020204" pitchFamily="34" charset="0"/>
              </a:rPr>
              <a:t>Mutilación genital femenina</a:t>
            </a:r>
            <a:r>
              <a:rPr lang="es-DO" sz="2400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es-DO" sz="2400" b="1" dirty="0">
                <a:solidFill>
                  <a:srgbClr val="222222"/>
                </a:solidFill>
                <a:latin typeface="Arial" panose="020B0604020202020204" pitchFamily="34" charset="0"/>
              </a:rPr>
              <a:t>MGF</a:t>
            </a:r>
            <a:r>
              <a:rPr lang="es-DO" sz="2400" dirty="0">
                <a:solidFill>
                  <a:srgbClr val="222222"/>
                </a:solidFill>
                <a:latin typeface="Arial" panose="020B0604020202020204" pitchFamily="34" charset="0"/>
              </a:rPr>
              <a:t>) </a:t>
            </a:r>
            <a:endParaRPr lang="es-DO" sz="2400" dirty="0"/>
          </a:p>
        </p:txBody>
      </p:sp>
    </p:spTree>
    <p:extLst>
      <p:ext uri="{BB962C8B-B14F-4D97-AF65-F5344CB8AC3E}">
        <p14:creationId xmlns:p14="http://schemas.microsoft.com/office/powerpoint/2010/main" val="27737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logfindelsiglo.files.wordpress.com/2018/06/abortos-armenia.jpg?w=672&amp;h=372&amp;crop=1">
            <a:extLst>
              <a:ext uri="{FF2B5EF4-FFF2-40B4-BE49-F238E27FC236}">
                <a16:creationId xmlns:a16="http://schemas.microsoft.com/office/drawing/2014/main" id="{FBE2CBC8-B47E-449C-A329-8989B2DA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68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B2D92F-9528-47F7-BE15-D3A94A7F2FCB}"/>
              </a:ext>
            </a:extLst>
          </p:cNvPr>
          <p:cNvSpPr/>
          <p:nvPr/>
        </p:nvSpPr>
        <p:spPr>
          <a:xfrm>
            <a:off x="289560" y="5831116"/>
            <a:ext cx="11369040" cy="767804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6B44C30-97F2-4794-B097-9673EFBA989A}"/>
              </a:ext>
            </a:extLst>
          </p:cNvPr>
          <p:cNvSpPr/>
          <p:nvPr/>
        </p:nvSpPr>
        <p:spPr>
          <a:xfrm>
            <a:off x="289560" y="5831116"/>
            <a:ext cx="1106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>
                <a:solidFill>
                  <a:schemeClr val="bg1"/>
                </a:solidFill>
              </a:rPr>
              <a:t>Tener una niña sigue siendo "motivo de vergüenza" para muchas familias en Armenia y Azerbaiyán, en el Cáucaso. Varias campañas nacionales e internacionales buscan convencerlas de que las niñas son igualmente valiosas.</a:t>
            </a:r>
          </a:p>
        </p:txBody>
      </p:sp>
    </p:spTree>
    <p:extLst>
      <p:ext uri="{BB962C8B-B14F-4D97-AF65-F5344CB8AC3E}">
        <p14:creationId xmlns:p14="http://schemas.microsoft.com/office/powerpoint/2010/main" val="106639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F13770-A497-435D-8364-330536EAE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00" t="21542" r="24000" b="17318"/>
          <a:stretch/>
        </p:blipFill>
        <p:spPr>
          <a:xfrm>
            <a:off x="1432560" y="153509"/>
            <a:ext cx="9814560" cy="655098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A4A930B-C698-473D-B91C-26C08DD8D6AE}"/>
              </a:ext>
            </a:extLst>
          </p:cNvPr>
          <p:cNvSpPr/>
          <p:nvPr/>
        </p:nvSpPr>
        <p:spPr>
          <a:xfrm>
            <a:off x="1432560" y="3149670"/>
            <a:ext cx="25450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>
                <a:solidFill>
                  <a:schemeClr val="bg1"/>
                </a:solidFill>
                <a:latin typeface="EB Garamond"/>
              </a:rPr>
              <a:t>Más de un tercio de las mujeres indígenas son agredidas sexualmente durante su vida y tienen tasas más altas de mortalidad materna, embarazo adolescente y enfermedades de transmisión sexual.</a:t>
            </a:r>
          </a:p>
          <a:p>
            <a:br>
              <a:rPr lang="es-DO" dirty="0">
                <a:solidFill>
                  <a:schemeClr val="bg1"/>
                </a:solidFill>
              </a:rPr>
            </a:br>
            <a:endParaRPr lang="es-DO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37A121A-D64A-41FD-ABB2-0B0179489366}"/>
              </a:ext>
            </a:extLst>
          </p:cNvPr>
          <p:cNvSpPr/>
          <p:nvPr/>
        </p:nvSpPr>
        <p:spPr>
          <a:xfrm>
            <a:off x="1661160" y="15350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DO" sz="3600" b="1" cap="all" dirty="0">
                <a:solidFill>
                  <a:schemeClr val="bg1"/>
                </a:solidFill>
                <a:latin typeface="GTWalsheim"/>
              </a:rPr>
              <a:t>LAS MUJERES INDÍGENAS SUFREN ALTOS NIVELES DE DISCRIMINACIÓN Y VIOLENCIA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6F325F-1436-4BE6-B437-29D6B23EB15B}"/>
              </a:ext>
            </a:extLst>
          </p:cNvPr>
          <p:cNvSpPr/>
          <p:nvPr/>
        </p:nvSpPr>
        <p:spPr>
          <a:xfrm>
            <a:off x="3596640" y="5873493"/>
            <a:ext cx="7833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600" dirty="0">
                <a:solidFill>
                  <a:schemeClr val="bg1"/>
                </a:solidFill>
                <a:latin typeface="EB Garamond"/>
              </a:rPr>
              <a:t>La </a:t>
            </a:r>
            <a:r>
              <a:rPr lang="es-DO" sz="1600" dirty="0">
                <a:solidFill>
                  <a:schemeClr val="bg1"/>
                </a:solidFill>
                <a:latin typeface="EB Garam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Declaración sobre los Derechos de los Pueblos Indígenas </a:t>
            </a:r>
            <a:r>
              <a:rPr lang="es-DO" sz="1600" dirty="0">
                <a:solidFill>
                  <a:schemeClr val="bg1"/>
                </a:solidFill>
                <a:latin typeface="EB Garamond"/>
              </a:rPr>
              <a:t>hace especial hincapié en las necesidades y derechos de las mujeres indígenas y pide que se tomen medidas para protegerlas de la violencia.</a:t>
            </a:r>
          </a:p>
        </p:txBody>
      </p:sp>
    </p:spTree>
    <p:extLst>
      <p:ext uri="{BB962C8B-B14F-4D97-AF65-F5344CB8AC3E}">
        <p14:creationId xmlns:p14="http://schemas.microsoft.com/office/powerpoint/2010/main" val="252385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6167" y="0"/>
            <a:ext cx="7314647" cy="685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D442D23-723E-4423-9673-F52185886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67" y="2644205"/>
            <a:ext cx="6801321" cy="173736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s-DO" b="1" dirty="0"/>
              <a:t>¿QUÉ DERECHOS NOS RECONOCE LA CONSTITUCIÓN DE LA REPÚBLICA?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163281-C234-4A2F-B14B-7CDEA5DE4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3492" y="2641151"/>
            <a:ext cx="3794819" cy="1655762"/>
          </a:xfrm>
        </p:spPr>
        <p:txBody>
          <a:bodyPr>
            <a:normAutofit lnSpcReduction="10000"/>
          </a:bodyPr>
          <a:lstStyle/>
          <a:p>
            <a:r>
              <a:rPr lang="es-DO" dirty="0"/>
              <a:t>¿ Es así en la realidad? En el trabajo? En los salarios? En la familia? En los Partidos Políticos? En las Alcaldías? En la calle? </a:t>
            </a:r>
          </a:p>
        </p:txBody>
      </p:sp>
    </p:spTree>
    <p:extLst>
      <p:ext uri="{BB962C8B-B14F-4D97-AF65-F5344CB8AC3E}">
        <p14:creationId xmlns:p14="http://schemas.microsoft.com/office/powerpoint/2010/main" val="64549738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1622</Words>
  <Application>Microsoft Office PowerPoint</Application>
  <PresentationFormat>Panorámica</PresentationFormat>
  <Paragraphs>107</Paragraphs>
  <Slides>41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Aharoni</vt:lpstr>
      <vt:lpstr>Arial</vt:lpstr>
      <vt:lpstr>Calibri</vt:lpstr>
      <vt:lpstr>Calibri Light</vt:lpstr>
      <vt:lpstr>EB Garamond</vt:lpstr>
      <vt:lpstr>GTWalsheim</vt:lpstr>
      <vt:lpstr>Tema de Office</vt:lpstr>
      <vt:lpstr>SIN LA PARTICIPACIÓN DE LA MUJER NO HAY CAMBIO NI TRANSFORMACIÓN POSIBLE  </vt:lpstr>
      <vt:lpstr>UN 8 DE MARZO + </vt:lpstr>
      <vt:lpstr>8 DE MARZO  Día Internacional de la Mujer </vt:lpstr>
      <vt:lpstr>TRES PREGUNTAS CLAVES</vt:lpstr>
      <vt:lpstr>QUÉ ESTA PASANDO EN EL MUNDO?</vt:lpstr>
      <vt:lpstr>Presentación de PowerPoint</vt:lpstr>
      <vt:lpstr>Presentación de PowerPoint</vt:lpstr>
      <vt:lpstr>Presentación de PowerPoint</vt:lpstr>
      <vt:lpstr>¿QUÉ DERECHOS NOS RECONOCE LA CONSTITUCIÓN DE LA REPÚBLICA?</vt:lpstr>
      <vt:lpstr>ARTÍCULO 38. - DIGNIDAD HUMANA.</vt:lpstr>
      <vt:lpstr>ARTÍCULO 39.- DERECHO A LA IGUALDAD</vt:lpstr>
      <vt:lpstr> ¿Se cumple en las Leyes que aprueba el Congreso?  Se invierte en el Presupuesto en políticas y programas que lo garantice? Se sancionan a los medios de comunicación, partidos políticos, empresas que nos utilizan como un objeto en su publicidad? </vt:lpstr>
      <vt:lpstr>¿El 40-60 lo cumple?  ¿Hay demarcaciones solo de hombres y solo de mujeres?</vt:lpstr>
      <vt:lpstr>El Estado debe promover y garantizar la participación equilibrada de mujeres y hombres en las candidaturas a los cargos de elección popular para las instancias de dirección y decisión en el ámbito público, en la administración de justicia y en los organismos de control del Estado.  </vt:lpstr>
      <vt:lpstr>ART. 55 DERECHOS DE LA FAMILIA</vt:lpstr>
      <vt:lpstr>ART. 62: DERECHO AL TRABAJO</vt:lpstr>
      <vt:lpstr>Artículo 18.- Nacionalidad</vt:lpstr>
      <vt:lpstr>¿CÓMO VIVIMOS LAS MUJERES EN EL SIGLO XXI?</vt:lpstr>
      <vt:lpstr>Presentación de PowerPoint</vt:lpstr>
      <vt:lpstr>Presentación de PowerPoint</vt:lpstr>
      <vt:lpstr>Presentación de PowerPoint</vt:lpstr>
      <vt:lpstr>El costo estimado de la atención del embarazo y la maternidad en adolescentes, para un año, representa 33 veces la inversión estimada del Plan Nacional de Prevención del Embarazo en Adolescentes</vt:lpstr>
      <vt:lpstr>La VBG es la cuarta causa de muerte en mujeres en edad reproductiva. </vt:lpstr>
      <vt:lpstr>OTRAS FORMAS DE VIOLENCIA </vt:lpstr>
      <vt:lpstr>Presentación de PowerPoint</vt:lpstr>
      <vt:lpstr>NUESTRAS MUJERES MIGRANTES TAMBIÉN SUFREN DE VIOLENCIA </vt:lpstr>
      <vt:lpstr>NOS EXCLUYEN A TODOS LOS NIVELES </vt:lpstr>
      <vt:lpstr>LAS MUJERES ESTUDIAMOS Y HACEMOS MÚLTIPLES TAREAS AL MISMO TIEMPO Y …</vt:lpstr>
      <vt:lpstr>LAS MUJERES APORTAMOS AL CRECIMIENTO ECONÓMICO DEL PAÍS </vt:lpstr>
      <vt:lpstr>Presentación de PowerPoint</vt:lpstr>
      <vt:lpstr>Presentación de PowerPoint</vt:lpstr>
      <vt:lpstr>¿Que pasa en lo político?</vt:lpstr>
      <vt:lpstr>Presentación de PowerPoint</vt:lpstr>
      <vt:lpstr>Nueva Ley JCE Artículo 136</vt:lpstr>
      <vt:lpstr>¿QUÉ PASA A NIVEL MUNICIPAL?</vt:lpstr>
      <vt:lpstr>DEL PRESUPUESTO MUNICIPAL PARA PROGRAMAS DE SALUD, EDUCACIÓN Y GÉNERO</vt:lpstr>
      <vt:lpstr>NO HAY POLÍTICAS PUBLICAS A NIVEL MUNICIPAL PARA GARANTIZAR LA SEGURIDAD DE LAS MUJERES. </vt:lpstr>
      <vt:lpstr>Presentación de PowerPoint</vt:lpstr>
      <vt:lpstr>Presentación de PowerPoint</vt:lpstr>
      <vt:lpstr>QUEREMOS CONSTRUIR UN MUNDO DISTINTO PARA LAS MUJERES   </vt:lpstr>
      <vt:lpstr>Derechos de Mujer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LA PARTICIPACIÓN DE LA MUJER NO HAY CAMBIO NI TRANSFORMACIÓN POSIBLE  </dc:title>
  <dc:creator>Guadalupe Valdez</dc:creator>
  <cp:lastModifiedBy>Guadalupe Valdez</cp:lastModifiedBy>
  <cp:revision>1</cp:revision>
  <dcterms:created xsi:type="dcterms:W3CDTF">2019-03-08T19:42:30Z</dcterms:created>
  <dcterms:modified xsi:type="dcterms:W3CDTF">2019-03-08T19:43:06Z</dcterms:modified>
</cp:coreProperties>
</file>